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 id="2147483687" r:id="rId5"/>
  </p:sldMasterIdLst>
  <p:notesMasterIdLst>
    <p:notesMasterId r:id="rId20"/>
  </p:notesMasterIdLst>
  <p:sldIdLst>
    <p:sldId id="285" r:id="rId6"/>
    <p:sldId id="308" r:id="rId7"/>
    <p:sldId id="305" r:id="rId8"/>
    <p:sldId id="298" r:id="rId9"/>
    <p:sldId id="309" r:id="rId10"/>
    <p:sldId id="307" r:id="rId11"/>
    <p:sldId id="296" r:id="rId12"/>
    <p:sldId id="306" r:id="rId13"/>
    <p:sldId id="299" r:id="rId14"/>
    <p:sldId id="312" r:id="rId15"/>
    <p:sldId id="313" r:id="rId16"/>
    <p:sldId id="289" r:id="rId17"/>
    <p:sldId id="310" r:id="rId18"/>
    <p:sldId id="31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86C512-6ECC-7340-4866-589DC3047952}" name="Michael Campbell" initials="MC" userId="S::michael@sagepathconsulting.com::70951bdd-2e76-45e7-ab78-59da2c9c5fe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A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C3F40F-61D6-4448-8357-C12AA4E1BDEC}" v="65" dt="2026-07-23T13:25:30.700"/>
    <p1510:client id="{60C083E7-C0DD-D229-9E15-1135541914AA}" v="23" dt="2026-07-23T13:30:03.860"/>
    <p1510:client id="{8011895E-AED9-CBE2-AF6B-41049C8D2478}" v="245" dt="2026-07-22T22:04:14.612"/>
    <p1510:client id="{89A0E573-B6A0-41BF-F02D-94DCD954FB4F}" v="1133" dt="2026-07-22T21:35:49.335"/>
    <p1510:client id="{8AC8C8E8-16CE-9DC0-4C8F-86EBA4C17D77}" v="195" dt="2026-07-24T14:41:17.582"/>
    <p1510:client id="{8E7D6BD5-D2BD-CA4C-6F8A-A6E3DCFC1B6C}" v="18" dt="2026-07-23T21:27:43.499"/>
    <p1510:client id="{AE100F61-9C35-4684-B228-0EDC04B86FBA}" v="8" dt="2026-07-22T21:43:13.937"/>
    <p1510:client id="{E796D80B-A320-82B6-E28C-12E5A76CD5DD}" v="8" dt="2026-07-23T16:33:01.0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2EE4EE-74FC-EF46-B94E-A68937DFA5F7}"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F1DEB-89BC-5547-8481-48947437EB86}" type="slidenum">
              <a:rPr lang="en-US" smtClean="0"/>
              <a:t>‹#›</a:t>
            </a:fld>
            <a:endParaRPr lang="en-US"/>
          </a:p>
        </p:txBody>
      </p:sp>
    </p:spTree>
    <p:extLst>
      <p:ext uri="{BB962C8B-B14F-4D97-AF65-F5344CB8AC3E}">
        <p14:creationId xmlns:p14="http://schemas.microsoft.com/office/powerpoint/2010/main" val="2895297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978408"/>
            <a:ext cx="5021183" cy="5074226"/>
          </a:xfrm>
        </p:spPr>
        <p:txBody>
          <a:bodyPr anchor="b">
            <a:normAutofit/>
          </a:bodyPr>
          <a:lstStyle>
            <a:lvl1pPr algn="l">
              <a:defRPr sz="5400">
                <a:latin typeface="+mj-lt"/>
              </a:defRPr>
            </a:lvl1pPr>
          </a:lstStyle>
          <a:p>
            <a:r>
              <a:rPr lang="en-US"/>
              <a:t>Click to edit Master title style</a:t>
            </a:r>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6662167" y="1250405"/>
            <a:ext cx="5021183" cy="3945709"/>
          </a:xfrm>
        </p:spPr>
        <p:txBody>
          <a:bodyPr anchor="t" anchorCtr="0">
            <a:normAutofit/>
          </a:bodyPr>
          <a:lstStyle>
            <a:lvl1pPr marL="0" indent="0" algn="l">
              <a:lnSpc>
                <a:spcPct val="100000"/>
              </a:lnSpc>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8806724-A87A-4231-BFD9-277482AF78CF}"/>
              </a:ext>
            </a:extLst>
          </p:cNvPr>
          <p:cNvSpPr>
            <a:spLocks noGrp="1"/>
          </p:cNvSpPr>
          <p:nvPr>
            <p:ph type="ftr" sz="quarter" idx="11"/>
          </p:nvPr>
        </p:nvSpPr>
        <p:spPr/>
        <p:txBody>
          <a:bodyPr/>
          <a:lstStyle/>
          <a:p>
            <a:r>
              <a:rPr lang="en-US" dirty="0"/>
              <a:t>Developed by </a:t>
            </a:r>
            <a:r>
              <a:rPr lang="en-US" dirty="0" err="1"/>
              <a:t>SagePath</a:t>
            </a:r>
            <a:r>
              <a:rPr lang="en-US" dirty="0"/>
              <a:t> Consulting Ltd. Used with permission.</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832711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9_Comparison">
    <p:bg>
      <p:bgPr>
        <a:solidFill>
          <a:schemeClr val="tx1">
            <a:alpha val="1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315625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tx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lvl1pPr>
              <a:defRPr>
                <a:solidFill>
                  <a:schemeClr val="tx1"/>
                </a:solidFill>
              </a:defRPr>
            </a:lvl1pPr>
          </a:lstStyle>
          <a:p>
            <a:fld id="{DFDF98CC-160E-494C-8C3C-8CDC5FA257DE}" type="slidenum">
              <a:rPr lang="en-US" smtClean="0"/>
              <a:pPr/>
              <a:t>‹#›</a:t>
            </a:fld>
            <a:endParaRPr lang="en-US"/>
          </a:p>
        </p:txBody>
      </p:sp>
      <p:pic>
        <p:nvPicPr>
          <p:cNvPr id="3" name="Picture 2" descr="A logo with a plant in the middle&#10;&#10;Description automatically generated">
            <a:extLst>
              <a:ext uri="{FF2B5EF4-FFF2-40B4-BE49-F238E27FC236}">
                <a16:creationId xmlns:a16="http://schemas.microsoft.com/office/drawing/2014/main" id="{AF681EA2-4EA2-6DA8-4EC2-9530FAF7D28D}"/>
              </a:ext>
            </a:extLst>
          </p:cNvPr>
          <p:cNvPicPr>
            <a:picLocks noChangeAspect="1"/>
          </p:cNvPicPr>
          <p:nvPr userDrawn="1"/>
        </p:nvPicPr>
        <p:blipFill>
          <a:blip r:embed="rId2"/>
          <a:stretch>
            <a:fillRect/>
          </a:stretch>
        </p:blipFill>
        <p:spPr>
          <a:xfrm>
            <a:off x="10416230" y="5326743"/>
            <a:ext cx="1425512" cy="977494"/>
          </a:xfrm>
          <a:prstGeom prst="rect">
            <a:avLst/>
          </a:prstGeom>
        </p:spPr>
      </p:pic>
    </p:spTree>
    <p:extLst>
      <p:ext uri="{BB962C8B-B14F-4D97-AF65-F5344CB8AC3E}">
        <p14:creationId xmlns:p14="http://schemas.microsoft.com/office/powerpoint/2010/main" val="197253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429678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a:xfrm>
            <a:off x="535203" y="6420414"/>
            <a:ext cx="4114800" cy="365125"/>
          </a:xfrm>
        </p:spPr>
        <p:txBody>
          <a:bodyPr/>
          <a:lstStyle>
            <a:lvl1pPr>
              <a:defRPr>
                <a:solidFill>
                  <a:schemeClr val="tx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lvl1pPr>
              <a:defRPr>
                <a:solidFill>
                  <a:schemeClr val="tx1"/>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3243207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8_Comparison">
    <p:bg>
      <p:bgPr>
        <a:solidFill>
          <a:schemeClr val="tx2">
            <a:alpha val="15198"/>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315939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tx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lvl1pPr>
              <a:defRPr>
                <a:solidFill>
                  <a:schemeClr val="tx1"/>
                </a:solidFill>
              </a:defRPr>
            </a:lvl1pPr>
          </a:lstStyle>
          <a:p>
            <a:fld id="{DFDF98CC-160E-494C-8C3C-8CDC5FA257DE}" type="slidenum">
              <a:rPr lang="en-US" smtClean="0"/>
              <a:pPr/>
              <a:t>‹#›</a:t>
            </a:fld>
            <a:endParaRPr lang="en-US"/>
          </a:p>
        </p:txBody>
      </p:sp>
      <p:pic>
        <p:nvPicPr>
          <p:cNvPr id="3" name="Picture 2" descr="A logo with a plant in the middle&#10;&#10;Description automatically generated">
            <a:extLst>
              <a:ext uri="{FF2B5EF4-FFF2-40B4-BE49-F238E27FC236}">
                <a16:creationId xmlns:a16="http://schemas.microsoft.com/office/drawing/2014/main" id="{447526CB-44BC-3C42-DED6-41170FE2F45C}"/>
              </a:ext>
            </a:extLst>
          </p:cNvPr>
          <p:cNvPicPr>
            <a:picLocks noChangeAspect="1"/>
          </p:cNvPicPr>
          <p:nvPr userDrawn="1"/>
        </p:nvPicPr>
        <p:blipFill>
          <a:blip r:embed="rId2"/>
          <a:stretch>
            <a:fillRect/>
          </a:stretch>
        </p:blipFill>
        <p:spPr>
          <a:xfrm>
            <a:off x="10416230" y="5326743"/>
            <a:ext cx="1425512" cy="977494"/>
          </a:xfrm>
          <a:prstGeom prst="rect">
            <a:avLst/>
          </a:prstGeom>
        </p:spPr>
      </p:pic>
    </p:spTree>
    <p:extLst>
      <p:ext uri="{BB962C8B-B14F-4D97-AF65-F5344CB8AC3E}">
        <p14:creationId xmlns:p14="http://schemas.microsoft.com/office/powerpoint/2010/main" val="2547533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Comparison">
    <p:bg>
      <p:bgPr>
        <a:solidFill>
          <a:schemeClr val="bg1">
            <a:alpha val="15198"/>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429678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tx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lvl1pPr>
              <a:defRPr>
                <a:solidFill>
                  <a:schemeClr val="tx1"/>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4072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Comparison">
    <p:bg>
      <p:bgPr>
        <a:solidFill>
          <a:schemeClr val="bg1">
            <a:alpha val="15198"/>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2"/>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a:solidFill>
            <a:schemeClr val="bg1"/>
          </a:solidFill>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4296782"/>
          </a:xfrm>
          <a:solidFill>
            <a:schemeClr val="bg1"/>
          </a:solidFill>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a:solidFill>
            <a:schemeClr val="bg1"/>
          </a:solidFill>
        </p:spPr>
        <p:txBody>
          <a:bodyPr/>
          <a:lstStyle>
            <a:lvl1pPr>
              <a:defRPr>
                <a:solidFill>
                  <a:schemeClr val="tx2"/>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a:solidFill>
            <a:schemeClr val="bg1"/>
          </a:solidFill>
        </p:spPr>
        <p:txBody>
          <a:bodyPr/>
          <a:lstStyle>
            <a:lvl1pPr>
              <a:defRPr>
                <a:solidFill>
                  <a:schemeClr val="tx2"/>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1436267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34912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
        <p:nvSpPr>
          <p:cNvPr id="5" name="Content Placeholder 2">
            <a:extLst>
              <a:ext uri="{FF2B5EF4-FFF2-40B4-BE49-F238E27FC236}">
                <a16:creationId xmlns:a16="http://schemas.microsoft.com/office/drawing/2014/main" id="{97AA0AE2-A143-3AB2-C62A-39F271772EA1}"/>
              </a:ext>
            </a:extLst>
          </p:cNvPr>
          <p:cNvSpPr>
            <a:spLocks noGrp="1"/>
          </p:cNvSpPr>
          <p:nvPr>
            <p:ph idx="1"/>
          </p:nvPr>
        </p:nvSpPr>
        <p:spPr>
          <a:xfrm>
            <a:off x="6653182" y="987423"/>
            <a:ext cx="5020948"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2377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
        <p:nvSpPr>
          <p:cNvPr id="5" name="Rectangle: Top Corners Rounded 27">
            <a:extLst>
              <a:ext uri="{FF2B5EF4-FFF2-40B4-BE49-F238E27FC236}">
                <a16:creationId xmlns:a16="http://schemas.microsoft.com/office/drawing/2014/main" id="{7DA6B3B8-FEE8-673F-EC6E-2B6D27F28365}"/>
              </a:ext>
            </a:extLst>
          </p:cNvPr>
          <p:cNvSpPr/>
          <p:nvPr userDrawn="1"/>
        </p:nvSpPr>
        <p:spPr>
          <a:xfrm>
            <a:off x="546104" y="1062032"/>
            <a:ext cx="2633817" cy="738663"/>
          </a:xfrm>
          <a:prstGeom prst="round2Same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a:latin typeface="Bierstadt" panose="020B0004020202020204" pitchFamily="34" charset="0"/>
              </a:rPr>
              <a:t>LOREM IPSUM</a:t>
            </a:r>
          </a:p>
        </p:txBody>
      </p:sp>
      <p:sp>
        <p:nvSpPr>
          <p:cNvPr id="6" name="Rectangle 5">
            <a:extLst>
              <a:ext uri="{FF2B5EF4-FFF2-40B4-BE49-F238E27FC236}">
                <a16:creationId xmlns:a16="http://schemas.microsoft.com/office/drawing/2014/main" id="{F1C5CEB2-991F-3863-3742-437CDDF0EB4C}"/>
              </a:ext>
            </a:extLst>
          </p:cNvPr>
          <p:cNvSpPr/>
          <p:nvPr userDrawn="1"/>
        </p:nvSpPr>
        <p:spPr>
          <a:xfrm>
            <a:off x="546104" y="1903408"/>
            <a:ext cx="2633817" cy="402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Top Corners Rounded 29">
            <a:extLst>
              <a:ext uri="{FF2B5EF4-FFF2-40B4-BE49-F238E27FC236}">
                <a16:creationId xmlns:a16="http://schemas.microsoft.com/office/drawing/2014/main" id="{DBFF91C9-2728-B308-5B9B-25FE4C59AFF0}"/>
              </a:ext>
            </a:extLst>
          </p:cNvPr>
          <p:cNvSpPr/>
          <p:nvPr userDrawn="1"/>
        </p:nvSpPr>
        <p:spPr>
          <a:xfrm>
            <a:off x="3444298" y="1062032"/>
            <a:ext cx="2633817" cy="738663"/>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a:latin typeface="Bierstadt" panose="020B0004020202020204" pitchFamily="34" charset="0"/>
              </a:rPr>
              <a:t>LOREM IPSUM</a:t>
            </a:r>
          </a:p>
        </p:txBody>
      </p:sp>
      <p:sp>
        <p:nvSpPr>
          <p:cNvPr id="8" name="Rectangle 7">
            <a:extLst>
              <a:ext uri="{FF2B5EF4-FFF2-40B4-BE49-F238E27FC236}">
                <a16:creationId xmlns:a16="http://schemas.microsoft.com/office/drawing/2014/main" id="{8D7993C2-1909-3232-1B62-E09A08E405E8}"/>
              </a:ext>
            </a:extLst>
          </p:cNvPr>
          <p:cNvSpPr/>
          <p:nvPr userDrawn="1"/>
        </p:nvSpPr>
        <p:spPr>
          <a:xfrm>
            <a:off x="3444298" y="1903408"/>
            <a:ext cx="2633817" cy="402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Top Corners Rounded 33">
            <a:extLst>
              <a:ext uri="{FF2B5EF4-FFF2-40B4-BE49-F238E27FC236}">
                <a16:creationId xmlns:a16="http://schemas.microsoft.com/office/drawing/2014/main" id="{CF9BBE9C-FF69-6B93-9825-19F9EDC467E3}"/>
              </a:ext>
            </a:extLst>
          </p:cNvPr>
          <p:cNvSpPr/>
          <p:nvPr userDrawn="1"/>
        </p:nvSpPr>
        <p:spPr>
          <a:xfrm>
            <a:off x="6342493" y="1062032"/>
            <a:ext cx="2633817" cy="738663"/>
          </a:xfrm>
          <a:prstGeom prst="round2Same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a:latin typeface="Bierstadt" panose="020B0004020202020204" pitchFamily="34" charset="0"/>
              </a:rPr>
              <a:t>LOREM IPSUM</a:t>
            </a:r>
          </a:p>
        </p:txBody>
      </p:sp>
      <p:sp>
        <p:nvSpPr>
          <p:cNvPr id="10" name="Rectangle 9">
            <a:extLst>
              <a:ext uri="{FF2B5EF4-FFF2-40B4-BE49-F238E27FC236}">
                <a16:creationId xmlns:a16="http://schemas.microsoft.com/office/drawing/2014/main" id="{0E75EE8F-05C2-ED16-331D-EE92B8E814A9}"/>
              </a:ext>
            </a:extLst>
          </p:cNvPr>
          <p:cNvSpPr/>
          <p:nvPr userDrawn="1"/>
        </p:nvSpPr>
        <p:spPr>
          <a:xfrm>
            <a:off x="6342493" y="1903408"/>
            <a:ext cx="2633817" cy="402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Top Corners Rounded 48">
            <a:extLst>
              <a:ext uri="{FF2B5EF4-FFF2-40B4-BE49-F238E27FC236}">
                <a16:creationId xmlns:a16="http://schemas.microsoft.com/office/drawing/2014/main" id="{8CCC5EC6-A7CF-06E0-86DD-021C2BD364E7}"/>
              </a:ext>
            </a:extLst>
          </p:cNvPr>
          <p:cNvSpPr/>
          <p:nvPr userDrawn="1"/>
        </p:nvSpPr>
        <p:spPr>
          <a:xfrm>
            <a:off x="9240687" y="1062032"/>
            <a:ext cx="2633817" cy="738663"/>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a:latin typeface="Bierstadt" panose="020B0004020202020204" pitchFamily="34" charset="0"/>
              </a:rPr>
              <a:t>LOREM IPSUM</a:t>
            </a:r>
          </a:p>
        </p:txBody>
      </p:sp>
      <p:sp>
        <p:nvSpPr>
          <p:cNvPr id="12" name="Rectangle 11">
            <a:extLst>
              <a:ext uri="{FF2B5EF4-FFF2-40B4-BE49-F238E27FC236}">
                <a16:creationId xmlns:a16="http://schemas.microsoft.com/office/drawing/2014/main" id="{7D101CC5-CF90-AF67-BCDE-C1C92A84EE55}"/>
              </a:ext>
            </a:extLst>
          </p:cNvPr>
          <p:cNvSpPr/>
          <p:nvPr userDrawn="1"/>
        </p:nvSpPr>
        <p:spPr>
          <a:xfrm>
            <a:off x="9240687" y="1903408"/>
            <a:ext cx="2633817" cy="402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0">
            <a:extLst>
              <a:ext uri="{FF2B5EF4-FFF2-40B4-BE49-F238E27FC236}">
                <a16:creationId xmlns:a16="http://schemas.microsoft.com/office/drawing/2014/main" id="{E0D3DB5C-6652-823C-AA58-F7C0433202F4}"/>
              </a:ext>
            </a:extLst>
          </p:cNvPr>
          <p:cNvSpPr/>
          <p:nvPr userDrawn="1"/>
        </p:nvSpPr>
        <p:spPr>
          <a:xfrm>
            <a:off x="688262" y="5350320"/>
            <a:ext cx="2349500" cy="4519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aseline="0">
                <a:solidFill>
                  <a:schemeClr val="tx1"/>
                </a:solidFill>
                <a:latin typeface="Bierstadt" panose="020B0004020202020204" pitchFamily="34" charset="0"/>
              </a:rPr>
              <a:t>LOREM IPSUM</a:t>
            </a:r>
          </a:p>
        </p:txBody>
      </p:sp>
      <p:sp>
        <p:nvSpPr>
          <p:cNvPr id="14" name="Rectangle: Rounded Corners 50">
            <a:extLst>
              <a:ext uri="{FF2B5EF4-FFF2-40B4-BE49-F238E27FC236}">
                <a16:creationId xmlns:a16="http://schemas.microsoft.com/office/drawing/2014/main" id="{09CC1C0A-86AB-8CD3-E012-CDE83670BC6E}"/>
              </a:ext>
            </a:extLst>
          </p:cNvPr>
          <p:cNvSpPr/>
          <p:nvPr userDrawn="1"/>
        </p:nvSpPr>
        <p:spPr>
          <a:xfrm>
            <a:off x="3586456" y="5350320"/>
            <a:ext cx="2349500" cy="451988"/>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aseline="0">
                <a:solidFill>
                  <a:schemeClr val="tx1"/>
                </a:solidFill>
                <a:latin typeface="Bierstadt" panose="020B0004020202020204" pitchFamily="34" charset="0"/>
              </a:rPr>
              <a:t>LOREM IPSUM</a:t>
            </a:r>
          </a:p>
        </p:txBody>
      </p:sp>
      <p:sp>
        <p:nvSpPr>
          <p:cNvPr id="15" name="Rectangle: Rounded Corners 51">
            <a:extLst>
              <a:ext uri="{FF2B5EF4-FFF2-40B4-BE49-F238E27FC236}">
                <a16:creationId xmlns:a16="http://schemas.microsoft.com/office/drawing/2014/main" id="{65977E28-B74C-C89F-9FD4-BDC6538A2562}"/>
              </a:ext>
            </a:extLst>
          </p:cNvPr>
          <p:cNvSpPr/>
          <p:nvPr userDrawn="1"/>
        </p:nvSpPr>
        <p:spPr>
          <a:xfrm>
            <a:off x="6484651" y="5350320"/>
            <a:ext cx="2349500" cy="45198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aseline="0">
                <a:solidFill>
                  <a:schemeClr val="tx1"/>
                </a:solidFill>
                <a:latin typeface="Bierstadt" panose="020B0004020202020204" pitchFamily="34" charset="0"/>
              </a:rPr>
              <a:t>LOREM IPSUM</a:t>
            </a:r>
          </a:p>
        </p:txBody>
      </p:sp>
      <p:sp>
        <p:nvSpPr>
          <p:cNvPr id="16" name="Rectangle: Rounded Corners 52">
            <a:extLst>
              <a:ext uri="{FF2B5EF4-FFF2-40B4-BE49-F238E27FC236}">
                <a16:creationId xmlns:a16="http://schemas.microsoft.com/office/drawing/2014/main" id="{D1D1C909-42E6-350B-3391-DDC3EC76FBDE}"/>
              </a:ext>
            </a:extLst>
          </p:cNvPr>
          <p:cNvSpPr/>
          <p:nvPr userDrawn="1"/>
        </p:nvSpPr>
        <p:spPr>
          <a:xfrm>
            <a:off x="9382845" y="5350320"/>
            <a:ext cx="2349500" cy="451988"/>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aseline="0">
                <a:solidFill>
                  <a:schemeClr val="tx1"/>
                </a:solidFill>
                <a:latin typeface="Bierstadt" panose="020B0004020202020204" pitchFamily="34" charset="0"/>
              </a:rPr>
              <a:t>LOREM IPSUM</a:t>
            </a:r>
          </a:p>
        </p:txBody>
      </p:sp>
      <p:sp>
        <p:nvSpPr>
          <p:cNvPr id="17" name="Rectangle 16">
            <a:extLst>
              <a:ext uri="{FF2B5EF4-FFF2-40B4-BE49-F238E27FC236}">
                <a16:creationId xmlns:a16="http://schemas.microsoft.com/office/drawing/2014/main" id="{98899595-52AD-B89B-D267-66667EF7D286}"/>
              </a:ext>
            </a:extLst>
          </p:cNvPr>
          <p:cNvSpPr/>
          <p:nvPr userDrawn="1"/>
        </p:nvSpPr>
        <p:spPr>
          <a:xfrm>
            <a:off x="906620" y="2137319"/>
            <a:ext cx="1912784" cy="923330"/>
          </a:xfrm>
          <a:prstGeom prst="rect">
            <a:avLst/>
          </a:prstGeom>
        </p:spPr>
        <p:txBody>
          <a:bodyPr wrap="square" lIns="0" tIns="0" rIns="0" bIns="0" anchor="ctr">
            <a:spAutoFit/>
          </a:bodyPr>
          <a:lstStyle/>
          <a:p>
            <a:pPr algn="ctr"/>
            <a:r>
              <a:rPr lang="en-US" sz="6000" b="1" i="0" baseline="0">
                <a:solidFill>
                  <a:schemeClr val="tx1"/>
                </a:solidFill>
                <a:latin typeface="Bierstadt" panose="020B0004020202020204" pitchFamily="34" charset="0"/>
              </a:rPr>
              <a:t>$20</a:t>
            </a:r>
          </a:p>
        </p:txBody>
      </p:sp>
      <p:sp>
        <p:nvSpPr>
          <p:cNvPr id="18" name="Rectangle 17">
            <a:extLst>
              <a:ext uri="{FF2B5EF4-FFF2-40B4-BE49-F238E27FC236}">
                <a16:creationId xmlns:a16="http://schemas.microsoft.com/office/drawing/2014/main" id="{1ADD3160-5114-6E2A-A506-86250BB95B23}"/>
              </a:ext>
            </a:extLst>
          </p:cNvPr>
          <p:cNvSpPr/>
          <p:nvPr userDrawn="1"/>
        </p:nvSpPr>
        <p:spPr>
          <a:xfrm>
            <a:off x="3804814" y="2137319"/>
            <a:ext cx="1912784" cy="923330"/>
          </a:xfrm>
          <a:prstGeom prst="rect">
            <a:avLst/>
          </a:prstGeom>
        </p:spPr>
        <p:txBody>
          <a:bodyPr wrap="square" lIns="0" tIns="0" rIns="0" bIns="0" anchor="ctr">
            <a:spAutoFit/>
          </a:bodyPr>
          <a:lstStyle/>
          <a:p>
            <a:pPr algn="ctr"/>
            <a:r>
              <a:rPr lang="en-US" sz="6000" b="1" i="0" baseline="0">
                <a:solidFill>
                  <a:schemeClr val="tx2"/>
                </a:solidFill>
                <a:latin typeface="Bierstadt" panose="020B0004020202020204" pitchFamily="34" charset="0"/>
              </a:rPr>
              <a:t>$40</a:t>
            </a:r>
          </a:p>
        </p:txBody>
      </p:sp>
      <p:sp>
        <p:nvSpPr>
          <p:cNvPr id="19" name="Rectangle 18">
            <a:extLst>
              <a:ext uri="{FF2B5EF4-FFF2-40B4-BE49-F238E27FC236}">
                <a16:creationId xmlns:a16="http://schemas.microsoft.com/office/drawing/2014/main" id="{36C483C1-994F-03D9-176C-C3A19A41C7EE}"/>
              </a:ext>
            </a:extLst>
          </p:cNvPr>
          <p:cNvSpPr/>
          <p:nvPr userDrawn="1"/>
        </p:nvSpPr>
        <p:spPr>
          <a:xfrm>
            <a:off x="6703009" y="2137319"/>
            <a:ext cx="1912784" cy="923330"/>
          </a:xfrm>
          <a:prstGeom prst="rect">
            <a:avLst/>
          </a:prstGeom>
        </p:spPr>
        <p:txBody>
          <a:bodyPr wrap="square" lIns="0" tIns="0" rIns="0" bIns="0" anchor="ctr">
            <a:spAutoFit/>
          </a:bodyPr>
          <a:lstStyle/>
          <a:p>
            <a:pPr algn="ctr"/>
            <a:r>
              <a:rPr lang="en-US" sz="6000" b="1" i="0" baseline="0">
                <a:solidFill>
                  <a:schemeClr val="tx1"/>
                </a:solidFill>
                <a:latin typeface="Bierstadt" panose="020B0004020202020204" pitchFamily="34" charset="0"/>
              </a:rPr>
              <a:t>$60</a:t>
            </a:r>
          </a:p>
        </p:txBody>
      </p:sp>
      <p:sp>
        <p:nvSpPr>
          <p:cNvPr id="20" name="Rectangle 19">
            <a:extLst>
              <a:ext uri="{FF2B5EF4-FFF2-40B4-BE49-F238E27FC236}">
                <a16:creationId xmlns:a16="http://schemas.microsoft.com/office/drawing/2014/main" id="{D9BF87C3-281F-006C-49B4-9AC2D238DE16}"/>
              </a:ext>
            </a:extLst>
          </p:cNvPr>
          <p:cNvSpPr/>
          <p:nvPr userDrawn="1"/>
        </p:nvSpPr>
        <p:spPr>
          <a:xfrm>
            <a:off x="9601203" y="2137319"/>
            <a:ext cx="1912784" cy="923330"/>
          </a:xfrm>
          <a:prstGeom prst="rect">
            <a:avLst/>
          </a:prstGeom>
        </p:spPr>
        <p:txBody>
          <a:bodyPr wrap="square" lIns="0" tIns="0" rIns="0" bIns="0" anchor="ctr">
            <a:spAutoFit/>
          </a:bodyPr>
          <a:lstStyle/>
          <a:p>
            <a:pPr algn="ctr"/>
            <a:r>
              <a:rPr lang="en-US" sz="6000" b="1" i="0" baseline="0">
                <a:solidFill>
                  <a:schemeClr val="tx2"/>
                </a:solidFill>
                <a:latin typeface="Bierstadt" panose="020B0004020202020204" pitchFamily="34" charset="0"/>
              </a:rPr>
              <a:t>$80</a:t>
            </a:r>
          </a:p>
        </p:txBody>
      </p:sp>
      <p:sp>
        <p:nvSpPr>
          <p:cNvPr id="21" name="Rectangle 20">
            <a:extLst>
              <a:ext uri="{FF2B5EF4-FFF2-40B4-BE49-F238E27FC236}">
                <a16:creationId xmlns:a16="http://schemas.microsoft.com/office/drawing/2014/main" id="{B4F91E20-52EF-D59E-99D3-422BD0A73BDB}"/>
              </a:ext>
            </a:extLst>
          </p:cNvPr>
          <p:cNvSpPr/>
          <p:nvPr userDrawn="1"/>
        </p:nvSpPr>
        <p:spPr>
          <a:xfrm>
            <a:off x="679744" y="3292953"/>
            <a:ext cx="2349500" cy="1938992"/>
          </a:xfrm>
          <a:prstGeom prst="rect">
            <a:avLst/>
          </a:prstGeom>
        </p:spPr>
        <p:txBody>
          <a:bodyPr wrap="square" lIns="0" tIns="0" rIns="0" bIns="0" anchor="t">
            <a:spAutoFit/>
          </a:bodyPr>
          <a:lstStyle/>
          <a:p>
            <a:pPr algn="ctr"/>
            <a:r>
              <a:rPr lang="en-US" sz="1400" baseline="0">
                <a:latin typeface="Bierstadt" panose="020B0004020202020204" pitchFamily="34" charset="0"/>
              </a:rPr>
              <a:t>“Lorem ipsum dolor sit </a:t>
            </a:r>
            <a:r>
              <a:rPr lang="en-US" sz="1400" baseline="0" err="1">
                <a:latin typeface="Bierstadt" panose="020B0004020202020204" pitchFamily="34" charset="0"/>
              </a:rPr>
              <a:t>amet</a:t>
            </a:r>
            <a:r>
              <a:rPr lang="en-US" sz="1400" baseline="0">
                <a:latin typeface="Bierstadt" panose="020B0004020202020204" pitchFamily="34" charset="0"/>
              </a:rPr>
              <a:t>, </a:t>
            </a:r>
            <a:r>
              <a:rPr lang="en-US" sz="1400" baseline="0" err="1">
                <a:latin typeface="Bierstadt" panose="020B0004020202020204" pitchFamily="34" charset="0"/>
              </a:rPr>
              <a:t>consectetur</a:t>
            </a:r>
            <a:r>
              <a:rPr lang="en-US" sz="1400" baseline="0">
                <a:latin typeface="Bierstadt" panose="020B0004020202020204" pitchFamily="34" charset="0"/>
              </a:rPr>
              <a:t> </a:t>
            </a:r>
            <a:r>
              <a:rPr lang="en-US" sz="1400" baseline="0" err="1">
                <a:latin typeface="Bierstadt" panose="020B0004020202020204" pitchFamily="34" charset="0"/>
              </a:rPr>
              <a:t>adipiscing</a:t>
            </a:r>
            <a:r>
              <a:rPr lang="en-US" sz="1400" baseline="0">
                <a:latin typeface="Bierstadt" panose="020B0004020202020204" pitchFamily="34" charset="0"/>
              </a:rPr>
              <a:t> </a:t>
            </a:r>
            <a:r>
              <a:rPr lang="en-US" sz="1400" baseline="0" err="1">
                <a:latin typeface="Bierstadt" panose="020B0004020202020204" pitchFamily="34" charset="0"/>
              </a:rPr>
              <a:t>elit</a:t>
            </a:r>
            <a:r>
              <a:rPr lang="en-US" sz="1400" baseline="0">
                <a:latin typeface="Bierstadt" panose="020B0004020202020204" pitchFamily="34" charset="0"/>
              </a:rPr>
              <a:t>. Duis </a:t>
            </a:r>
            <a:r>
              <a:rPr lang="en-US" sz="1400" baseline="0" err="1">
                <a:latin typeface="Bierstadt" panose="020B0004020202020204" pitchFamily="34" charset="0"/>
              </a:rPr>
              <a:t>suscipit</a:t>
            </a:r>
            <a:r>
              <a:rPr lang="en-US" sz="1400" baseline="0">
                <a:latin typeface="Bierstadt" panose="020B0004020202020204" pitchFamily="34" charset="0"/>
              </a:rPr>
              <a:t> in </a:t>
            </a:r>
            <a:r>
              <a:rPr lang="en-US" sz="1400" baseline="0" err="1">
                <a:latin typeface="Bierstadt" panose="020B0004020202020204" pitchFamily="34" charset="0"/>
              </a:rPr>
              <a:t>tellus</a:t>
            </a:r>
            <a:r>
              <a:rPr lang="en-US" sz="1400" baseline="0">
                <a:latin typeface="Bierstadt" panose="020B0004020202020204" pitchFamily="34" charset="0"/>
              </a:rPr>
              <a:t> ac </a:t>
            </a:r>
            <a:r>
              <a:rPr lang="en-US" sz="1400" baseline="0" err="1">
                <a:latin typeface="Bierstadt" panose="020B0004020202020204" pitchFamily="34" charset="0"/>
              </a:rPr>
              <a:t>bibendum</a:t>
            </a:r>
            <a:r>
              <a:rPr lang="en-US" sz="1400" baseline="0">
                <a:latin typeface="Bierstadt" panose="020B0004020202020204" pitchFamily="34" charset="0"/>
              </a:rPr>
              <a:t>. Sed </a:t>
            </a:r>
            <a:r>
              <a:rPr lang="en-US" sz="1400" baseline="0" err="1">
                <a:latin typeface="Bierstadt" panose="020B0004020202020204" pitchFamily="34" charset="0"/>
              </a:rPr>
              <a:t>congue</a:t>
            </a:r>
            <a:r>
              <a:rPr lang="en-US" sz="1400" baseline="0">
                <a:latin typeface="Bierstadt" panose="020B0004020202020204" pitchFamily="34" charset="0"/>
              </a:rPr>
              <a:t> </a:t>
            </a:r>
            <a:r>
              <a:rPr lang="en-US" sz="1400" baseline="0" err="1">
                <a:latin typeface="Bierstadt" panose="020B0004020202020204" pitchFamily="34" charset="0"/>
              </a:rPr>
              <a:t>lacus</a:t>
            </a:r>
            <a:r>
              <a:rPr lang="en-US" sz="1400" baseline="0">
                <a:latin typeface="Bierstadt" panose="020B0004020202020204" pitchFamily="34" charset="0"/>
              </a:rPr>
              <a:t> vitae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finibus</a:t>
            </a:r>
            <a:r>
              <a:rPr lang="en-US" sz="1400" baseline="0">
                <a:latin typeface="Bierstadt" panose="020B0004020202020204" pitchFamily="34" charset="0"/>
              </a:rPr>
              <a:t>, </a:t>
            </a:r>
            <a:r>
              <a:rPr lang="en-US" sz="1400" baseline="0" err="1">
                <a:latin typeface="Bierstadt" panose="020B0004020202020204" pitchFamily="34" charset="0"/>
              </a:rPr>
              <a:t>eu</a:t>
            </a:r>
            <a:r>
              <a:rPr lang="en-US" sz="1400" baseline="0">
                <a:latin typeface="Bierstadt" panose="020B0004020202020204" pitchFamily="34" charset="0"/>
              </a:rPr>
              <a:t> </a:t>
            </a:r>
            <a:r>
              <a:rPr lang="en-US" sz="1400" baseline="0" err="1">
                <a:latin typeface="Bierstadt" panose="020B0004020202020204" pitchFamily="34" charset="0"/>
              </a:rPr>
              <a:t>faucibus</a:t>
            </a:r>
            <a:r>
              <a:rPr lang="en-US" sz="1400" baseline="0">
                <a:latin typeface="Bierstadt" panose="020B0004020202020204" pitchFamily="34" charset="0"/>
              </a:rPr>
              <a:t> nisi </a:t>
            </a:r>
            <a:r>
              <a:rPr lang="en-US" sz="1400" baseline="0" err="1">
                <a:latin typeface="Bierstadt" panose="020B0004020202020204" pitchFamily="34" charset="0"/>
              </a:rPr>
              <a:t>ullamcorper</a:t>
            </a:r>
            <a:r>
              <a:rPr lang="en-US" sz="1400" baseline="0">
                <a:latin typeface="Bierstadt" panose="020B0004020202020204" pitchFamily="34" charset="0"/>
              </a:rPr>
              <a:t>. </a:t>
            </a:r>
            <a:r>
              <a:rPr lang="en-US" sz="1400" baseline="0" err="1">
                <a:latin typeface="Bierstadt" panose="020B0004020202020204" pitchFamily="34" charset="0"/>
              </a:rPr>
              <a:t>Quisque</a:t>
            </a:r>
            <a:r>
              <a:rPr lang="en-US" sz="1400" baseline="0">
                <a:latin typeface="Bierstadt" panose="020B0004020202020204" pitchFamily="34" charset="0"/>
              </a:rPr>
              <a:t> </a:t>
            </a:r>
            <a:r>
              <a:rPr lang="en-US" sz="1400" baseline="0" err="1">
                <a:latin typeface="Bierstadt" panose="020B0004020202020204" pitchFamily="34" charset="0"/>
              </a:rPr>
              <a:t>volutpat</a:t>
            </a:r>
            <a:r>
              <a:rPr lang="en-US" sz="1400" baseline="0">
                <a:latin typeface="Bierstadt" panose="020B0004020202020204" pitchFamily="34" charset="0"/>
              </a:rPr>
              <a:t> </a:t>
            </a:r>
            <a:r>
              <a:rPr lang="en-US" sz="1400" baseline="0" err="1">
                <a:latin typeface="Bierstadt" panose="020B0004020202020204" pitchFamily="34" charset="0"/>
              </a:rPr>
              <a:t>leo</a:t>
            </a:r>
            <a:r>
              <a:rPr lang="en-US" sz="1400" baseline="0">
                <a:latin typeface="Bierstadt" panose="020B0004020202020204" pitchFamily="34" charset="0"/>
              </a:rPr>
              <a:t> at </a:t>
            </a:r>
            <a:r>
              <a:rPr lang="en-US" sz="1400" baseline="0" err="1">
                <a:latin typeface="Bierstadt" panose="020B0004020202020204" pitchFamily="34" charset="0"/>
              </a:rPr>
              <a:t>arcu</a:t>
            </a:r>
            <a:r>
              <a:rPr lang="en-US" sz="1400" baseline="0">
                <a:latin typeface="Bierstadt" panose="020B0004020202020204" pitchFamily="34" charset="0"/>
              </a:rPr>
              <a:t> </a:t>
            </a:r>
            <a:r>
              <a:rPr lang="en-US" sz="1400" baseline="0" err="1">
                <a:latin typeface="Bierstadt" panose="020B0004020202020204" pitchFamily="34" charset="0"/>
              </a:rPr>
              <a:t>placerat</a:t>
            </a:r>
            <a:r>
              <a:rPr lang="en-US" sz="1400" baseline="0">
                <a:latin typeface="Bierstadt" panose="020B0004020202020204" pitchFamily="34" charset="0"/>
              </a:rPr>
              <a:t>, </a:t>
            </a:r>
            <a:r>
              <a:rPr lang="en-US" sz="1400" baseline="0" err="1">
                <a:latin typeface="Bierstadt" panose="020B0004020202020204" pitchFamily="34" charset="0"/>
              </a:rPr>
              <a:t>quis</a:t>
            </a:r>
            <a:r>
              <a:rPr lang="en-US" sz="1400" baseline="0">
                <a:latin typeface="Bierstadt" panose="020B0004020202020204" pitchFamily="34" charset="0"/>
              </a:rPr>
              <a:t> </a:t>
            </a:r>
            <a:r>
              <a:rPr lang="en-US" sz="1400" baseline="0" err="1">
                <a:latin typeface="Bierstadt" panose="020B0004020202020204" pitchFamily="34" charset="0"/>
              </a:rPr>
              <a:t>pellentesque</a:t>
            </a:r>
            <a:r>
              <a:rPr lang="en-US" sz="1400" baseline="0">
                <a:latin typeface="Bierstadt" panose="020B0004020202020204" pitchFamily="34" charset="0"/>
              </a:rPr>
              <a:t>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bibendum</a:t>
            </a:r>
            <a:r>
              <a:rPr lang="en-US" sz="1400" baseline="0">
                <a:latin typeface="Bierstadt" panose="020B0004020202020204" pitchFamily="34" charset="0"/>
              </a:rPr>
              <a:t>.”</a:t>
            </a:r>
          </a:p>
        </p:txBody>
      </p:sp>
      <p:sp>
        <p:nvSpPr>
          <p:cNvPr id="22" name="Rectangle 21">
            <a:extLst>
              <a:ext uri="{FF2B5EF4-FFF2-40B4-BE49-F238E27FC236}">
                <a16:creationId xmlns:a16="http://schemas.microsoft.com/office/drawing/2014/main" id="{19447290-B83E-BE03-AD43-07DC75BBB4DC}"/>
              </a:ext>
            </a:extLst>
          </p:cNvPr>
          <p:cNvSpPr/>
          <p:nvPr userDrawn="1"/>
        </p:nvSpPr>
        <p:spPr>
          <a:xfrm>
            <a:off x="3586456" y="3292953"/>
            <a:ext cx="2349500" cy="1938992"/>
          </a:xfrm>
          <a:prstGeom prst="rect">
            <a:avLst/>
          </a:prstGeom>
        </p:spPr>
        <p:txBody>
          <a:bodyPr wrap="square" lIns="0" tIns="0" rIns="0" bIns="0" anchor="t">
            <a:spAutoFit/>
          </a:bodyPr>
          <a:lstStyle/>
          <a:p>
            <a:pPr algn="ctr"/>
            <a:r>
              <a:rPr lang="en-US" sz="1400" baseline="0">
                <a:latin typeface="Bierstadt" panose="020B0004020202020204" pitchFamily="34" charset="0"/>
              </a:rPr>
              <a:t>“Lorem ipsum dolor sit </a:t>
            </a:r>
            <a:r>
              <a:rPr lang="en-US" sz="1400" baseline="0" err="1">
                <a:latin typeface="Bierstadt" panose="020B0004020202020204" pitchFamily="34" charset="0"/>
              </a:rPr>
              <a:t>amet</a:t>
            </a:r>
            <a:r>
              <a:rPr lang="en-US" sz="1400" baseline="0">
                <a:latin typeface="Bierstadt" panose="020B0004020202020204" pitchFamily="34" charset="0"/>
              </a:rPr>
              <a:t>, </a:t>
            </a:r>
            <a:r>
              <a:rPr lang="en-US" sz="1400" baseline="0" err="1">
                <a:latin typeface="Bierstadt" panose="020B0004020202020204" pitchFamily="34" charset="0"/>
              </a:rPr>
              <a:t>consectetur</a:t>
            </a:r>
            <a:r>
              <a:rPr lang="en-US" sz="1400" baseline="0">
                <a:latin typeface="Bierstadt" panose="020B0004020202020204" pitchFamily="34" charset="0"/>
              </a:rPr>
              <a:t> </a:t>
            </a:r>
            <a:r>
              <a:rPr lang="en-US" sz="1400" baseline="0" err="1">
                <a:latin typeface="Bierstadt" panose="020B0004020202020204" pitchFamily="34" charset="0"/>
              </a:rPr>
              <a:t>adipiscing</a:t>
            </a:r>
            <a:r>
              <a:rPr lang="en-US" sz="1400" baseline="0">
                <a:latin typeface="Bierstadt" panose="020B0004020202020204" pitchFamily="34" charset="0"/>
              </a:rPr>
              <a:t> </a:t>
            </a:r>
            <a:r>
              <a:rPr lang="en-US" sz="1400" baseline="0" err="1">
                <a:latin typeface="Bierstadt" panose="020B0004020202020204" pitchFamily="34" charset="0"/>
              </a:rPr>
              <a:t>elit</a:t>
            </a:r>
            <a:r>
              <a:rPr lang="en-US" sz="1400" baseline="0">
                <a:latin typeface="Bierstadt" panose="020B0004020202020204" pitchFamily="34" charset="0"/>
              </a:rPr>
              <a:t>. Duis </a:t>
            </a:r>
            <a:r>
              <a:rPr lang="en-US" sz="1400" baseline="0" err="1">
                <a:latin typeface="Bierstadt" panose="020B0004020202020204" pitchFamily="34" charset="0"/>
              </a:rPr>
              <a:t>suscipit</a:t>
            </a:r>
            <a:r>
              <a:rPr lang="en-US" sz="1400" baseline="0">
                <a:latin typeface="Bierstadt" panose="020B0004020202020204" pitchFamily="34" charset="0"/>
              </a:rPr>
              <a:t> in </a:t>
            </a:r>
            <a:r>
              <a:rPr lang="en-US" sz="1400" baseline="0" err="1">
                <a:latin typeface="Bierstadt" panose="020B0004020202020204" pitchFamily="34" charset="0"/>
              </a:rPr>
              <a:t>tellus</a:t>
            </a:r>
            <a:r>
              <a:rPr lang="en-US" sz="1400" baseline="0">
                <a:latin typeface="Bierstadt" panose="020B0004020202020204" pitchFamily="34" charset="0"/>
              </a:rPr>
              <a:t> ac </a:t>
            </a:r>
            <a:r>
              <a:rPr lang="en-US" sz="1400" baseline="0" err="1">
                <a:latin typeface="Bierstadt" panose="020B0004020202020204" pitchFamily="34" charset="0"/>
              </a:rPr>
              <a:t>bibendum</a:t>
            </a:r>
            <a:r>
              <a:rPr lang="en-US" sz="1400" baseline="0">
                <a:latin typeface="Bierstadt" panose="020B0004020202020204" pitchFamily="34" charset="0"/>
              </a:rPr>
              <a:t>. Sed </a:t>
            </a:r>
            <a:r>
              <a:rPr lang="en-US" sz="1400" baseline="0" err="1">
                <a:latin typeface="Bierstadt" panose="020B0004020202020204" pitchFamily="34" charset="0"/>
              </a:rPr>
              <a:t>congue</a:t>
            </a:r>
            <a:r>
              <a:rPr lang="en-US" sz="1400" baseline="0">
                <a:latin typeface="Bierstadt" panose="020B0004020202020204" pitchFamily="34" charset="0"/>
              </a:rPr>
              <a:t> </a:t>
            </a:r>
            <a:r>
              <a:rPr lang="en-US" sz="1400" baseline="0" err="1">
                <a:latin typeface="Bierstadt" panose="020B0004020202020204" pitchFamily="34" charset="0"/>
              </a:rPr>
              <a:t>lacus</a:t>
            </a:r>
            <a:r>
              <a:rPr lang="en-US" sz="1400" baseline="0">
                <a:latin typeface="Bierstadt" panose="020B0004020202020204" pitchFamily="34" charset="0"/>
              </a:rPr>
              <a:t> vitae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finibus</a:t>
            </a:r>
            <a:r>
              <a:rPr lang="en-US" sz="1400" baseline="0">
                <a:latin typeface="Bierstadt" panose="020B0004020202020204" pitchFamily="34" charset="0"/>
              </a:rPr>
              <a:t>, </a:t>
            </a:r>
            <a:r>
              <a:rPr lang="en-US" sz="1400" baseline="0" err="1">
                <a:latin typeface="Bierstadt" panose="020B0004020202020204" pitchFamily="34" charset="0"/>
              </a:rPr>
              <a:t>eu</a:t>
            </a:r>
            <a:r>
              <a:rPr lang="en-US" sz="1400" baseline="0">
                <a:latin typeface="Bierstadt" panose="020B0004020202020204" pitchFamily="34" charset="0"/>
              </a:rPr>
              <a:t> </a:t>
            </a:r>
            <a:r>
              <a:rPr lang="en-US" sz="1400" baseline="0" err="1">
                <a:latin typeface="Bierstadt" panose="020B0004020202020204" pitchFamily="34" charset="0"/>
              </a:rPr>
              <a:t>faucibus</a:t>
            </a:r>
            <a:r>
              <a:rPr lang="en-US" sz="1400" baseline="0">
                <a:latin typeface="Bierstadt" panose="020B0004020202020204" pitchFamily="34" charset="0"/>
              </a:rPr>
              <a:t> nisi </a:t>
            </a:r>
            <a:r>
              <a:rPr lang="en-US" sz="1400" baseline="0" err="1">
                <a:latin typeface="Bierstadt" panose="020B0004020202020204" pitchFamily="34" charset="0"/>
              </a:rPr>
              <a:t>ullamcorper</a:t>
            </a:r>
            <a:r>
              <a:rPr lang="en-US" sz="1400" baseline="0">
                <a:latin typeface="Bierstadt" panose="020B0004020202020204" pitchFamily="34" charset="0"/>
              </a:rPr>
              <a:t>. </a:t>
            </a:r>
            <a:r>
              <a:rPr lang="en-US" sz="1400" baseline="0" err="1">
                <a:latin typeface="Bierstadt" panose="020B0004020202020204" pitchFamily="34" charset="0"/>
              </a:rPr>
              <a:t>Quisque</a:t>
            </a:r>
            <a:r>
              <a:rPr lang="en-US" sz="1400" baseline="0">
                <a:latin typeface="Bierstadt" panose="020B0004020202020204" pitchFamily="34" charset="0"/>
              </a:rPr>
              <a:t> </a:t>
            </a:r>
            <a:r>
              <a:rPr lang="en-US" sz="1400" baseline="0" err="1">
                <a:latin typeface="Bierstadt" panose="020B0004020202020204" pitchFamily="34" charset="0"/>
              </a:rPr>
              <a:t>volutpat</a:t>
            </a:r>
            <a:r>
              <a:rPr lang="en-US" sz="1400" baseline="0">
                <a:latin typeface="Bierstadt" panose="020B0004020202020204" pitchFamily="34" charset="0"/>
              </a:rPr>
              <a:t> </a:t>
            </a:r>
            <a:r>
              <a:rPr lang="en-US" sz="1400" baseline="0" err="1">
                <a:latin typeface="Bierstadt" panose="020B0004020202020204" pitchFamily="34" charset="0"/>
              </a:rPr>
              <a:t>leo</a:t>
            </a:r>
            <a:r>
              <a:rPr lang="en-US" sz="1400" baseline="0">
                <a:latin typeface="Bierstadt" panose="020B0004020202020204" pitchFamily="34" charset="0"/>
              </a:rPr>
              <a:t> at </a:t>
            </a:r>
            <a:r>
              <a:rPr lang="en-US" sz="1400" baseline="0" err="1">
                <a:latin typeface="Bierstadt" panose="020B0004020202020204" pitchFamily="34" charset="0"/>
              </a:rPr>
              <a:t>arcu</a:t>
            </a:r>
            <a:r>
              <a:rPr lang="en-US" sz="1400" baseline="0">
                <a:latin typeface="Bierstadt" panose="020B0004020202020204" pitchFamily="34" charset="0"/>
              </a:rPr>
              <a:t> </a:t>
            </a:r>
            <a:r>
              <a:rPr lang="en-US" sz="1400" baseline="0" err="1">
                <a:latin typeface="Bierstadt" panose="020B0004020202020204" pitchFamily="34" charset="0"/>
              </a:rPr>
              <a:t>placerat</a:t>
            </a:r>
            <a:r>
              <a:rPr lang="en-US" sz="1400" baseline="0">
                <a:latin typeface="Bierstadt" panose="020B0004020202020204" pitchFamily="34" charset="0"/>
              </a:rPr>
              <a:t>, </a:t>
            </a:r>
            <a:r>
              <a:rPr lang="en-US" sz="1400" baseline="0" err="1">
                <a:latin typeface="Bierstadt" panose="020B0004020202020204" pitchFamily="34" charset="0"/>
              </a:rPr>
              <a:t>quis</a:t>
            </a:r>
            <a:r>
              <a:rPr lang="en-US" sz="1400" baseline="0">
                <a:latin typeface="Bierstadt" panose="020B0004020202020204" pitchFamily="34" charset="0"/>
              </a:rPr>
              <a:t> </a:t>
            </a:r>
            <a:r>
              <a:rPr lang="en-US" sz="1400" baseline="0" err="1">
                <a:latin typeface="Bierstadt" panose="020B0004020202020204" pitchFamily="34" charset="0"/>
              </a:rPr>
              <a:t>pellentesque</a:t>
            </a:r>
            <a:r>
              <a:rPr lang="en-US" sz="1400" baseline="0">
                <a:latin typeface="Bierstadt" panose="020B0004020202020204" pitchFamily="34" charset="0"/>
              </a:rPr>
              <a:t>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bibendum</a:t>
            </a:r>
            <a:r>
              <a:rPr lang="en-US" sz="1400" baseline="0">
                <a:latin typeface="Bierstadt" panose="020B0004020202020204" pitchFamily="34" charset="0"/>
              </a:rPr>
              <a:t>.”</a:t>
            </a:r>
          </a:p>
        </p:txBody>
      </p:sp>
      <p:sp>
        <p:nvSpPr>
          <p:cNvPr id="23" name="Rectangle 22">
            <a:extLst>
              <a:ext uri="{FF2B5EF4-FFF2-40B4-BE49-F238E27FC236}">
                <a16:creationId xmlns:a16="http://schemas.microsoft.com/office/drawing/2014/main" id="{06226372-A8E9-4287-1DBB-720DF37457A9}"/>
              </a:ext>
            </a:extLst>
          </p:cNvPr>
          <p:cNvSpPr/>
          <p:nvPr userDrawn="1"/>
        </p:nvSpPr>
        <p:spPr>
          <a:xfrm>
            <a:off x="6484651" y="3292953"/>
            <a:ext cx="2349500" cy="1938992"/>
          </a:xfrm>
          <a:prstGeom prst="rect">
            <a:avLst/>
          </a:prstGeom>
        </p:spPr>
        <p:txBody>
          <a:bodyPr wrap="square" lIns="0" tIns="0" rIns="0" bIns="0" anchor="t">
            <a:spAutoFit/>
          </a:bodyPr>
          <a:lstStyle/>
          <a:p>
            <a:pPr algn="ctr"/>
            <a:r>
              <a:rPr lang="en-US" sz="1400" baseline="0">
                <a:latin typeface="Bierstadt" panose="020B0004020202020204" pitchFamily="34" charset="0"/>
              </a:rPr>
              <a:t>“Lorem ipsum dolor sit </a:t>
            </a:r>
            <a:r>
              <a:rPr lang="en-US" sz="1400" baseline="0" err="1">
                <a:latin typeface="Bierstadt" panose="020B0004020202020204" pitchFamily="34" charset="0"/>
              </a:rPr>
              <a:t>amet</a:t>
            </a:r>
            <a:r>
              <a:rPr lang="en-US" sz="1400" baseline="0">
                <a:latin typeface="Bierstadt" panose="020B0004020202020204" pitchFamily="34" charset="0"/>
              </a:rPr>
              <a:t>, </a:t>
            </a:r>
            <a:r>
              <a:rPr lang="en-US" sz="1400" baseline="0" err="1">
                <a:latin typeface="Bierstadt" panose="020B0004020202020204" pitchFamily="34" charset="0"/>
              </a:rPr>
              <a:t>consectetur</a:t>
            </a:r>
            <a:r>
              <a:rPr lang="en-US" sz="1400" baseline="0">
                <a:latin typeface="Bierstadt" panose="020B0004020202020204" pitchFamily="34" charset="0"/>
              </a:rPr>
              <a:t> </a:t>
            </a:r>
            <a:r>
              <a:rPr lang="en-US" sz="1400" baseline="0" err="1">
                <a:latin typeface="Bierstadt" panose="020B0004020202020204" pitchFamily="34" charset="0"/>
              </a:rPr>
              <a:t>adipiscing</a:t>
            </a:r>
            <a:r>
              <a:rPr lang="en-US" sz="1400" baseline="0">
                <a:latin typeface="Bierstadt" panose="020B0004020202020204" pitchFamily="34" charset="0"/>
              </a:rPr>
              <a:t> </a:t>
            </a:r>
            <a:r>
              <a:rPr lang="en-US" sz="1400" baseline="0" err="1">
                <a:latin typeface="Bierstadt" panose="020B0004020202020204" pitchFamily="34" charset="0"/>
              </a:rPr>
              <a:t>elit</a:t>
            </a:r>
            <a:r>
              <a:rPr lang="en-US" sz="1400" baseline="0">
                <a:latin typeface="Bierstadt" panose="020B0004020202020204" pitchFamily="34" charset="0"/>
              </a:rPr>
              <a:t>. Duis </a:t>
            </a:r>
            <a:r>
              <a:rPr lang="en-US" sz="1400" baseline="0" err="1">
                <a:latin typeface="Bierstadt" panose="020B0004020202020204" pitchFamily="34" charset="0"/>
              </a:rPr>
              <a:t>suscipit</a:t>
            </a:r>
            <a:r>
              <a:rPr lang="en-US" sz="1400" baseline="0">
                <a:latin typeface="Bierstadt" panose="020B0004020202020204" pitchFamily="34" charset="0"/>
              </a:rPr>
              <a:t> in </a:t>
            </a:r>
            <a:r>
              <a:rPr lang="en-US" sz="1400" baseline="0" err="1">
                <a:latin typeface="Bierstadt" panose="020B0004020202020204" pitchFamily="34" charset="0"/>
              </a:rPr>
              <a:t>tellus</a:t>
            </a:r>
            <a:r>
              <a:rPr lang="en-US" sz="1400" baseline="0">
                <a:latin typeface="Bierstadt" panose="020B0004020202020204" pitchFamily="34" charset="0"/>
              </a:rPr>
              <a:t> ac </a:t>
            </a:r>
            <a:r>
              <a:rPr lang="en-US" sz="1400" baseline="0" err="1">
                <a:latin typeface="Bierstadt" panose="020B0004020202020204" pitchFamily="34" charset="0"/>
              </a:rPr>
              <a:t>bibendum</a:t>
            </a:r>
            <a:r>
              <a:rPr lang="en-US" sz="1400" baseline="0">
                <a:latin typeface="Bierstadt" panose="020B0004020202020204" pitchFamily="34" charset="0"/>
              </a:rPr>
              <a:t>. Sed </a:t>
            </a:r>
            <a:r>
              <a:rPr lang="en-US" sz="1400" baseline="0" err="1">
                <a:latin typeface="Bierstadt" panose="020B0004020202020204" pitchFamily="34" charset="0"/>
              </a:rPr>
              <a:t>congue</a:t>
            </a:r>
            <a:r>
              <a:rPr lang="en-US" sz="1400" baseline="0">
                <a:latin typeface="Bierstadt" panose="020B0004020202020204" pitchFamily="34" charset="0"/>
              </a:rPr>
              <a:t> </a:t>
            </a:r>
            <a:r>
              <a:rPr lang="en-US" sz="1400" baseline="0" err="1">
                <a:latin typeface="Bierstadt" panose="020B0004020202020204" pitchFamily="34" charset="0"/>
              </a:rPr>
              <a:t>lacus</a:t>
            </a:r>
            <a:r>
              <a:rPr lang="en-US" sz="1400" baseline="0">
                <a:latin typeface="Bierstadt" panose="020B0004020202020204" pitchFamily="34" charset="0"/>
              </a:rPr>
              <a:t> vitae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finibus</a:t>
            </a:r>
            <a:r>
              <a:rPr lang="en-US" sz="1400" baseline="0">
                <a:latin typeface="Bierstadt" panose="020B0004020202020204" pitchFamily="34" charset="0"/>
              </a:rPr>
              <a:t>, </a:t>
            </a:r>
            <a:r>
              <a:rPr lang="en-US" sz="1400" baseline="0" err="1">
                <a:latin typeface="Bierstadt" panose="020B0004020202020204" pitchFamily="34" charset="0"/>
              </a:rPr>
              <a:t>eu</a:t>
            </a:r>
            <a:r>
              <a:rPr lang="en-US" sz="1400" baseline="0">
                <a:latin typeface="Bierstadt" panose="020B0004020202020204" pitchFamily="34" charset="0"/>
              </a:rPr>
              <a:t> </a:t>
            </a:r>
            <a:r>
              <a:rPr lang="en-US" sz="1400" baseline="0" err="1">
                <a:latin typeface="Bierstadt" panose="020B0004020202020204" pitchFamily="34" charset="0"/>
              </a:rPr>
              <a:t>faucibus</a:t>
            </a:r>
            <a:r>
              <a:rPr lang="en-US" sz="1400" baseline="0">
                <a:latin typeface="Bierstadt" panose="020B0004020202020204" pitchFamily="34" charset="0"/>
              </a:rPr>
              <a:t> nisi </a:t>
            </a:r>
            <a:r>
              <a:rPr lang="en-US" sz="1400" baseline="0" err="1">
                <a:latin typeface="Bierstadt" panose="020B0004020202020204" pitchFamily="34" charset="0"/>
              </a:rPr>
              <a:t>ullamcorper</a:t>
            </a:r>
            <a:r>
              <a:rPr lang="en-US" sz="1400" baseline="0">
                <a:latin typeface="Bierstadt" panose="020B0004020202020204" pitchFamily="34" charset="0"/>
              </a:rPr>
              <a:t>. </a:t>
            </a:r>
            <a:r>
              <a:rPr lang="en-US" sz="1400" baseline="0" err="1">
                <a:latin typeface="Bierstadt" panose="020B0004020202020204" pitchFamily="34" charset="0"/>
              </a:rPr>
              <a:t>Quisque</a:t>
            </a:r>
            <a:r>
              <a:rPr lang="en-US" sz="1400" baseline="0">
                <a:latin typeface="Bierstadt" panose="020B0004020202020204" pitchFamily="34" charset="0"/>
              </a:rPr>
              <a:t> </a:t>
            </a:r>
            <a:r>
              <a:rPr lang="en-US" sz="1400" baseline="0" err="1">
                <a:latin typeface="Bierstadt" panose="020B0004020202020204" pitchFamily="34" charset="0"/>
              </a:rPr>
              <a:t>volutpat</a:t>
            </a:r>
            <a:r>
              <a:rPr lang="en-US" sz="1400" baseline="0">
                <a:latin typeface="Bierstadt" panose="020B0004020202020204" pitchFamily="34" charset="0"/>
              </a:rPr>
              <a:t> </a:t>
            </a:r>
            <a:r>
              <a:rPr lang="en-US" sz="1400" baseline="0" err="1">
                <a:latin typeface="Bierstadt" panose="020B0004020202020204" pitchFamily="34" charset="0"/>
              </a:rPr>
              <a:t>leo</a:t>
            </a:r>
            <a:r>
              <a:rPr lang="en-US" sz="1400" baseline="0">
                <a:latin typeface="Bierstadt" panose="020B0004020202020204" pitchFamily="34" charset="0"/>
              </a:rPr>
              <a:t> at </a:t>
            </a:r>
            <a:r>
              <a:rPr lang="en-US" sz="1400" baseline="0" err="1">
                <a:latin typeface="Bierstadt" panose="020B0004020202020204" pitchFamily="34" charset="0"/>
              </a:rPr>
              <a:t>arcu</a:t>
            </a:r>
            <a:r>
              <a:rPr lang="en-US" sz="1400" baseline="0">
                <a:latin typeface="Bierstadt" panose="020B0004020202020204" pitchFamily="34" charset="0"/>
              </a:rPr>
              <a:t> </a:t>
            </a:r>
            <a:r>
              <a:rPr lang="en-US" sz="1400" baseline="0" err="1">
                <a:latin typeface="Bierstadt" panose="020B0004020202020204" pitchFamily="34" charset="0"/>
              </a:rPr>
              <a:t>placerat</a:t>
            </a:r>
            <a:r>
              <a:rPr lang="en-US" sz="1400" baseline="0">
                <a:latin typeface="Bierstadt" panose="020B0004020202020204" pitchFamily="34" charset="0"/>
              </a:rPr>
              <a:t>, </a:t>
            </a:r>
            <a:r>
              <a:rPr lang="en-US" sz="1400" baseline="0" err="1">
                <a:latin typeface="Bierstadt" panose="020B0004020202020204" pitchFamily="34" charset="0"/>
              </a:rPr>
              <a:t>quis</a:t>
            </a:r>
            <a:r>
              <a:rPr lang="en-US" sz="1400" baseline="0">
                <a:latin typeface="Bierstadt" panose="020B0004020202020204" pitchFamily="34" charset="0"/>
              </a:rPr>
              <a:t> </a:t>
            </a:r>
            <a:r>
              <a:rPr lang="en-US" sz="1400" baseline="0" err="1">
                <a:latin typeface="Bierstadt" panose="020B0004020202020204" pitchFamily="34" charset="0"/>
              </a:rPr>
              <a:t>pellentesque</a:t>
            </a:r>
            <a:r>
              <a:rPr lang="en-US" sz="1400" baseline="0">
                <a:latin typeface="Bierstadt" panose="020B0004020202020204" pitchFamily="34" charset="0"/>
              </a:rPr>
              <a:t>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bibendum</a:t>
            </a:r>
            <a:r>
              <a:rPr lang="en-US" sz="1400" baseline="0">
                <a:latin typeface="Bierstadt" panose="020B0004020202020204" pitchFamily="34" charset="0"/>
              </a:rPr>
              <a:t>.”</a:t>
            </a:r>
          </a:p>
        </p:txBody>
      </p:sp>
      <p:sp>
        <p:nvSpPr>
          <p:cNvPr id="24" name="Rectangle 23">
            <a:extLst>
              <a:ext uri="{FF2B5EF4-FFF2-40B4-BE49-F238E27FC236}">
                <a16:creationId xmlns:a16="http://schemas.microsoft.com/office/drawing/2014/main" id="{0C6847D3-8583-0306-35A8-5F107BEEEE3F}"/>
              </a:ext>
            </a:extLst>
          </p:cNvPr>
          <p:cNvSpPr/>
          <p:nvPr userDrawn="1"/>
        </p:nvSpPr>
        <p:spPr>
          <a:xfrm>
            <a:off x="9382845" y="3292953"/>
            <a:ext cx="2349500" cy="1938992"/>
          </a:xfrm>
          <a:prstGeom prst="rect">
            <a:avLst/>
          </a:prstGeom>
        </p:spPr>
        <p:txBody>
          <a:bodyPr wrap="square" lIns="0" tIns="0" rIns="0" bIns="0" anchor="t">
            <a:spAutoFit/>
          </a:bodyPr>
          <a:lstStyle/>
          <a:p>
            <a:pPr algn="ctr"/>
            <a:r>
              <a:rPr lang="en-US" sz="1400" baseline="0">
                <a:latin typeface="Bierstadt" panose="020B0004020202020204" pitchFamily="34" charset="0"/>
              </a:rPr>
              <a:t>“Lorem ipsum dolor sit </a:t>
            </a:r>
            <a:r>
              <a:rPr lang="en-US" sz="1400" baseline="0" err="1">
                <a:latin typeface="Bierstadt" panose="020B0004020202020204" pitchFamily="34" charset="0"/>
              </a:rPr>
              <a:t>amet</a:t>
            </a:r>
            <a:r>
              <a:rPr lang="en-US" sz="1400" baseline="0">
                <a:latin typeface="Bierstadt" panose="020B0004020202020204" pitchFamily="34" charset="0"/>
              </a:rPr>
              <a:t>, </a:t>
            </a:r>
            <a:r>
              <a:rPr lang="en-US" sz="1400" baseline="0" err="1">
                <a:latin typeface="Bierstadt" panose="020B0004020202020204" pitchFamily="34" charset="0"/>
              </a:rPr>
              <a:t>consectetur</a:t>
            </a:r>
            <a:r>
              <a:rPr lang="en-US" sz="1400" baseline="0">
                <a:latin typeface="Bierstadt" panose="020B0004020202020204" pitchFamily="34" charset="0"/>
              </a:rPr>
              <a:t> </a:t>
            </a:r>
            <a:r>
              <a:rPr lang="en-US" sz="1400" baseline="0" err="1">
                <a:latin typeface="Bierstadt" panose="020B0004020202020204" pitchFamily="34" charset="0"/>
              </a:rPr>
              <a:t>adipiscing</a:t>
            </a:r>
            <a:r>
              <a:rPr lang="en-US" sz="1400" baseline="0">
                <a:latin typeface="Bierstadt" panose="020B0004020202020204" pitchFamily="34" charset="0"/>
              </a:rPr>
              <a:t> </a:t>
            </a:r>
            <a:r>
              <a:rPr lang="en-US" sz="1400" baseline="0" err="1">
                <a:latin typeface="Bierstadt" panose="020B0004020202020204" pitchFamily="34" charset="0"/>
              </a:rPr>
              <a:t>elit</a:t>
            </a:r>
            <a:r>
              <a:rPr lang="en-US" sz="1400" baseline="0">
                <a:latin typeface="Bierstadt" panose="020B0004020202020204" pitchFamily="34" charset="0"/>
              </a:rPr>
              <a:t>. Duis </a:t>
            </a:r>
            <a:r>
              <a:rPr lang="en-US" sz="1400" baseline="0" err="1">
                <a:latin typeface="Bierstadt" panose="020B0004020202020204" pitchFamily="34" charset="0"/>
              </a:rPr>
              <a:t>suscipit</a:t>
            </a:r>
            <a:r>
              <a:rPr lang="en-US" sz="1400" baseline="0">
                <a:latin typeface="Bierstadt" panose="020B0004020202020204" pitchFamily="34" charset="0"/>
              </a:rPr>
              <a:t> in </a:t>
            </a:r>
            <a:r>
              <a:rPr lang="en-US" sz="1400" baseline="0" err="1">
                <a:latin typeface="Bierstadt" panose="020B0004020202020204" pitchFamily="34" charset="0"/>
              </a:rPr>
              <a:t>tellus</a:t>
            </a:r>
            <a:r>
              <a:rPr lang="en-US" sz="1400" baseline="0">
                <a:latin typeface="Bierstadt" panose="020B0004020202020204" pitchFamily="34" charset="0"/>
              </a:rPr>
              <a:t> ac </a:t>
            </a:r>
            <a:r>
              <a:rPr lang="en-US" sz="1400" baseline="0" err="1">
                <a:latin typeface="Bierstadt" panose="020B0004020202020204" pitchFamily="34" charset="0"/>
              </a:rPr>
              <a:t>bibendum</a:t>
            </a:r>
            <a:r>
              <a:rPr lang="en-US" sz="1400" baseline="0">
                <a:latin typeface="Bierstadt" panose="020B0004020202020204" pitchFamily="34" charset="0"/>
              </a:rPr>
              <a:t>. Sed </a:t>
            </a:r>
            <a:r>
              <a:rPr lang="en-US" sz="1400" baseline="0" err="1">
                <a:latin typeface="Bierstadt" panose="020B0004020202020204" pitchFamily="34" charset="0"/>
              </a:rPr>
              <a:t>congue</a:t>
            </a:r>
            <a:r>
              <a:rPr lang="en-US" sz="1400" baseline="0">
                <a:latin typeface="Bierstadt" panose="020B0004020202020204" pitchFamily="34" charset="0"/>
              </a:rPr>
              <a:t> </a:t>
            </a:r>
            <a:r>
              <a:rPr lang="en-US" sz="1400" baseline="0" err="1">
                <a:latin typeface="Bierstadt" panose="020B0004020202020204" pitchFamily="34" charset="0"/>
              </a:rPr>
              <a:t>lacus</a:t>
            </a:r>
            <a:r>
              <a:rPr lang="en-US" sz="1400" baseline="0">
                <a:latin typeface="Bierstadt" panose="020B0004020202020204" pitchFamily="34" charset="0"/>
              </a:rPr>
              <a:t> vitae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finibus</a:t>
            </a:r>
            <a:r>
              <a:rPr lang="en-US" sz="1400" baseline="0">
                <a:latin typeface="Bierstadt" panose="020B0004020202020204" pitchFamily="34" charset="0"/>
              </a:rPr>
              <a:t>, </a:t>
            </a:r>
            <a:r>
              <a:rPr lang="en-US" sz="1400" baseline="0" err="1">
                <a:latin typeface="Bierstadt" panose="020B0004020202020204" pitchFamily="34" charset="0"/>
              </a:rPr>
              <a:t>eu</a:t>
            </a:r>
            <a:r>
              <a:rPr lang="en-US" sz="1400" baseline="0">
                <a:latin typeface="Bierstadt" panose="020B0004020202020204" pitchFamily="34" charset="0"/>
              </a:rPr>
              <a:t> </a:t>
            </a:r>
            <a:r>
              <a:rPr lang="en-US" sz="1400" baseline="0" err="1">
                <a:latin typeface="Bierstadt" panose="020B0004020202020204" pitchFamily="34" charset="0"/>
              </a:rPr>
              <a:t>faucibus</a:t>
            </a:r>
            <a:r>
              <a:rPr lang="en-US" sz="1400" baseline="0">
                <a:latin typeface="Bierstadt" panose="020B0004020202020204" pitchFamily="34" charset="0"/>
              </a:rPr>
              <a:t> nisi </a:t>
            </a:r>
            <a:r>
              <a:rPr lang="en-US" sz="1400" baseline="0" err="1">
                <a:latin typeface="Bierstadt" panose="020B0004020202020204" pitchFamily="34" charset="0"/>
              </a:rPr>
              <a:t>ullamcorper</a:t>
            </a:r>
            <a:r>
              <a:rPr lang="en-US" sz="1400" baseline="0">
                <a:latin typeface="Bierstadt" panose="020B0004020202020204" pitchFamily="34" charset="0"/>
              </a:rPr>
              <a:t>. </a:t>
            </a:r>
            <a:r>
              <a:rPr lang="en-US" sz="1400" baseline="0" err="1">
                <a:latin typeface="Bierstadt" panose="020B0004020202020204" pitchFamily="34" charset="0"/>
              </a:rPr>
              <a:t>Quisque</a:t>
            </a:r>
            <a:r>
              <a:rPr lang="en-US" sz="1400" baseline="0">
                <a:latin typeface="Bierstadt" panose="020B0004020202020204" pitchFamily="34" charset="0"/>
              </a:rPr>
              <a:t> </a:t>
            </a:r>
            <a:r>
              <a:rPr lang="en-US" sz="1400" baseline="0" err="1">
                <a:latin typeface="Bierstadt" panose="020B0004020202020204" pitchFamily="34" charset="0"/>
              </a:rPr>
              <a:t>volutpat</a:t>
            </a:r>
            <a:r>
              <a:rPr lang="en-US" sz="1400" baseline="0">
                <a:latin typeface="Bierstadt" panose="020B0004020202020204" pitchFamily="34" charset="0"/>
              </a:rPr>
              <a:t> </a:t>
            </a:r>
            <a:r>
              <a:rPr lang="en-US" sz="1400" baseline="0" err="1">
                <a:latin typeface="Bierstadt" panose="020B0004020202020204" pitchFamily="34" charset="0"/>
              </a:rPr>
              <a:t>leo</a:t>
            </a:r>
            <a:r>
              <a:rPr lang="en-US" sz="1400" baseline="0">
                <a:latin typeface="Bierstadt" panose="020B0004020202020204" pitchFamily="34" charset="0"/>
              </a:rPr>
              <a:t> at </a:t>
            </a:r>
            <a:r>
              <a:rPr lang="en-US" sz="1400" baseline="0" err="1">
                <a:latin typeface="Bierstadt" panose="020B0004020202020204" pitchFamily="34" charset="0"/>
              </a:rPr>
              <a:t>arcu</a:t>
            </a:r>
            <a:r>
              <a:rPr lang="en-US" sz="1400" baseline="0">
                <a:latin typeface="Bierstadt" panose="020B0004020202020204" pitchFamily="34" charset="0"/>
              </a:rPr>
              <a:t> </a:t>
            </a:r>
            <a:r>
              <a:rPr lang="en-US" sz="1400" baseline="0" err="1">
                <a:latin typeface="Bierstadt" panose="020B0004020202020204" pitchFamily="34" charset="0"/>
              </a:rPr>
              <a:t>placerat</a:t>
            </a:r>
            <a:r>
              <a:rPr lang="en-US" sz="1400" baseline="0">
                <a:latin typeface="Bierstadt" panose="020B0004020202020204" pitchFamily="34" charset="0"/>
              </a:rPr>
              <a:t>, </a:t>
            </a:r>
            <a:r>
              <a:rPr lang="en-US" sz="1400" baseline="0" err="1">
                <a:latin typeface="Bierstadt" panose="020B0004020202020204" pitchFamily="34" charset="0"/>
              </a:rPr>
              <a:t>quis</a:t>
            </a:r>
            <a:r>
              <a:rPr lang="en-US" sz="1400" baseline="0">
                <a:latin typeface="Bierstadt" panose="020B0004020202020204" pitchFamily="34" charset="0"/>
              </a:rPr>
              <a:t> </a:t>
            </a:r>
            <a:r>
              <a:rPr lang="en-US" sz="1400" baseline="0" err="1">
                <a:latin typeface="Bierstadt" panose="020B0004020202020204" pitchFamily="34" charset="0"/>
              </a:rPr>
              <a:t>pellentesque</a:t>
            </a:r>
            <a:r>
              <a:rPr lang="en-US" sz="1400" baseline="0">
                <a:latin typeface="Bierstadt" panose="020B0004020202020204" pitchFamily="34" charset="0"/>
              </a:rPr>
              <a:t> </a:t>
            </a:r>
            <a:r>
              <a:rPr lang="en-US" sz="1400" baseline="0" err="1">
                <a:latin typeface="Bierstadt" panose="020B0004020202020204" pitchFamily="34" charset="0"/>
              </a:rPr>
              <a:t>tellus</a:t>
            </a:r>
            <a:r>
              <a:rPr lang="en-US" sz="1400" baseline="0">
                <a:latin typeface="Bierstadt" panose="020B0004020202020204" pitchFamily="34" charset="0"/>
              </a:rPr>
              <a:t> </a:t>
            </a:r>
            <a:r>
              <a:rPr lang="en-US" sz="1400" baseline="0" err="1">
                <a:latin typeface="Bierstadt" panose="020B0004020202020204" pitchFamily="34" charset="0"/>
              </a:rPr>
              <a:t>bibendum</a:t>
            </a:r>
            <a:r>
              <a:rPr lang="en-US" sz="1400" baseline="0">
                <a:latin typeface="Bierstadt" panose="020B0004020202020204" pitchFamily="34" charset="0"/>
              </a:rPr>
              <a:t>.”</a:t>
            </a:r>
          </a:p>
        </p:txBody>
      </p:sp>
    </p:spTree>
    <p:extLst>
      <p:ext uri="{BB962C8B-B14F-4D97-AF65-F5344CB8AC3E}">
        <p14:creationId xmlns:p14="http://schemas.microsoft.com/office/powerpoint/2010/main" val="2765658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918903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662168" y="987425"/>
            <a:ext cx="502700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cxnSp>
        <p:nvCxnSpPr>
          <p:cNvPr id="9" name="Straight Connector 8">
            <a:extLst>
              <a:ext uri="{FF2B5EF4-FFF2-40B4-BE49-F238E27FC236}">
                <a16:creationId xmlns:a16="http://schemas.microsoft.com/office/drawing/2014/main" id="{E51E4AC6-B446-4768-97EF-CA4B8261433B}"/>
              </a:ext>
            </a:extLst>
          </p:cNvPr>
          <p:cNvCxnSpPr>
            <a:cxnSpLocks/>
          </p:cNvCxnSpPr>
          <p:nvPr/>
        </p:nvCxnSpPr>
        <p:spPr>
          <a:xfrm>
            <a:off x="11689174" y="2172428"/>
            <a:ext cx="0" cy="33547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600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24D94C-E537-4FF3-AAF8-A85F05C31A7E}"/>
              </a:ext>
            </a:extLst>
          </p:cNvPr>
          <p:cNvSpPr>
            <a:spLocks noGrp="1"/>
          </p:cNvSpPr>
          <p:nvPr>
            <p:ph idx="1"/>
          </p:nvPr>
        </p:nvSpPr>
        <p:spPr>
          <a:xfrm>
            <a:off x="6662168" y="969265"/>
            <a:ext cx="5021182" cy="39075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r>
              <a:rPr lang="en-US" dirty="0"/>
              <a:t>Developed by </a:t>
            </a:r>
            <a:r>
              <a:rPr lang="en-US" dirty="0" err="1"/>
              <a:t>SagePath</a:t>
            </a:r>
            <a:r>
              <a:rPr lang="en-US" dirty="0"/>
              <a:t> Consulting Ltd. Used with permission.</a:t>
            </a:r>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895513449"/>
      </p:ext>
    </p:extLst>
  </p:cSld>
  <p:clrMapOvr>
    <a:masterClrMapping/>
  </p:clrMapOvr>
  <p:extLst>
    <p:ext uri="{DCECCB84-F9BA-43D5-87BE-67443E8EF086}">
      <p15:sldGuideLst xmlns:p15="http://schemas.microsoft.com/office/powerpoint/2012/main">
        <p15:guide id="1" pos="325" userDrawn="1">
          <p15:clr>
            <a:srgbClr val="FBAE40"/>
          </p15:clr>
        </p15:guide>
        <p15:guide id="2" pos="4180" userDrawn="1">
          <p15:clr>
            <a:srgbClr val="FBAE40"/>
          </p15:clr>
        </p15:guide>
        <p15:guide id="3" orient="horz" pos="30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7" name="Slide Number Placeholder 5">
            <a:extLst>
              <a:ext uri="{FF2B5EF4-FFF2-40B4-BE49-F238E27FC236}">
                <a16:creationId xmlns:a16="http://schemas.microsoft.com/office/drawing/2014/main" id="{40BBD29A-1D54-4A08-33EA-E7D3AFD8799B}"/>
              </a:ext>
            </a:extLst>
          </p:cNvPr>
          <p:cNvSpPr>
            <a:spLocks noGrp="1"/>
          </p:cNvSpPr>
          <p:nvPr>
            <p:ph type="sldNum" sz="quarter" idx="12"/>
          </p:nvPr>
        </p:nvSpPr>
        <p:spPr>
          <a:xfrm>
            <a:off x="9190088" y="6269959"/>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872269775"/>
      </p:ext>
    </p:extLst>
  </p:cSld>
  <p:clrMapOvr>
    <a:masterClrMapping/>
  </p:clrMapOvr>
  <p:extLst>
    <p:ext uri="{DCECCB84-F9BA-43D5-87BE-67443E8EF086}">
      <p15:sldGuideLst xmlns:p15="http://schemas.microsoft.com/office/powerpoint/2012/main">
        <p15:guide id="1" pos="325" userDrawn="1">
          <p15:clr>
            <a:srgbClr val="FBAE40"/>
          </p15:clr>
        </p15:guide>
        <p15:guide id="2" pos="4180" userDrawn="1">
          <p15:clr>
            <a:srgbClr val="FBAE40"/>
          </p15:clr>
        </p15:guide>
        <p15:guide id="3" orient="horz" pos="30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3" name="Slide Number Placeholder 5">
            <a:extLst>
              <a:ext uri="{FF2B5EF4-FFF2-40B4-BE49-F238E27FC236}">
                <a16:creationId xmlns:a16="http://schemas.microsoft.com/office/drawing/2014/main" id="{06945C8D-DEBE-9D3B-EE29-BCD275711FFB}"/>
              </a:ext>
            </a:extLst>
          </p:cNvPr>
          <p:cNvSpPr>
            <a:spLocks noGrp="1"/>
          </p:cNvSpPr>
          <p:nvPr>
            <p:ph type="sldNum" sz="quarter" idx="12"/>
          </p:nvPr>
        </p:nvSpPr>
        <p:spPr>
          <a:xfrm>
            <a:off x="9190088" y="6269959"/>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383762917"/>
      </p:ext>
    </p:extLst>
  </p:cSld>
  <p:clrMapOvr>
    <a:masterClrMapping/>
  </p:clrMapOvr>
  <p:extLst>
    <p:ext uri="{DCECCB84-F9BA-43D5-87BE-67443E8EF086}">
      <p15:sldGuideLst xmlns:p15="http://schemas.microsoft.com/office/powerpoint/2012/main">
        <p15:guide id="1" pos="325" userDrawn="1">
          <p15:clr>
            <a:srgbClr val="FBAE40"/>
          </p15:clr>
        </p15:guide>
        <p15:guide id="2" pos="4180" userDrawn="1">
          <p15:clr>
            <a:srgbClr val="FBAE40"/>
          </p15:clr>
        </p15:guide>
        <p15:guide id="3" orient="horz" pos="30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a:gsLst>
            <a:gs pos="0">
              <a:schemeClr val="tx1"/>
            </a:gs>
            <a:gs pos="100000">
              <a:schemeClr val="tx1">
                <a:lumMod val="31602"/>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a:xfrm>
            <a:off x="9190088" y="6269959"/>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846285305"/>
      </p:ext>
    </p:extLst>
  </p:cSld>
  <p:clrMapOvr>
    <a:masterClrMapping/>
  </p:clrMapOvr>
  <p:extLst>
    <p:ext uri="{DCECCB84-F9BA-43D5-87BE-67443E8EF086}">
      <p15:sldGuideLst xmlns:p15="http://schemas.microsoft.com/office/powerpoint/2012/main">
        <p15:guide id="1" pos="325" userDrawn="1">
          <p15:clr>
            <a:srgbClr val="FBAE40"/>
          </p15:clr>
        </p15:guide>
        <p15:guide id="2" pos="4180" userDrawn="1">
          <p15:clr>
            <a:srgbClr val="FBAE40"/>
          </p15:clr>
        </p15:guide>
        <p15:guide id="3" orient="horz" pos="30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r>
              <a:rPr lang="en-CA" dirty="0"/>
              <a:t>Developed by </a:t>
            </a:r>
            <a:r>
              <a:rPr lang="en-CA" dirty="0" err="1"/>
              <a:t>SagePath</a:t>
            </a:r>
            <a:r>
              <a:rPr lang="en-CA" dirty="0"/>
              <a:t> Consulting Ltd. Used with permission.</a:t>
            </a:r>
            <a:endParaRPr lang="en-US" dirty="0"/>
          </a:p>
        </p:txBody>
      </p:sp>
      <p:sp>
        <p:nvSpPr>
          <p:cNvPr id="7" name="Slide Number Placeholder 5">
            <a:extLst>
              <a:ext uri="{FF2B5EF4-FFF2-40B4-BE49-F238E27FC236}">
                <a16:creationId xmlns:a16="http://schemas.microsoft.com/office/drawing/2014/main" id="{34DAAD54-0D9B-9154-38A0-D573A03A43A6}"/>
              </a:ext>
            </a:extLst>
          </p:cNvPr>
          <p:cNvSpPr>
            <a:spLocks noGrp="1"/>
          </p:cNvSpPr>
          <p:nvPr>
            <p:ph type="sldNum" sz="quarter" idx="12"/>
          </p:nvPr>
        </p:nvSpPr>
        <p:spPr>
          <a:xfrm>
            <a:off x="9190088" y="6269959"/>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461295808"/>
      </p:ext>
    </p:extLst>
  </p:cSld>
  <p:clrMapOvr>
    <a:masterClrMapping/>
  </p:clrMapOvr>
  <p:extLst>
    <p:ext uri="{DCECCB84-F9BA-43D5-87BE-67443E8EF086}">
      <p15:sldGuideLst xmlns:p15="http://schemas.microsoft.com/office/powerpoint/2012/main">
        <p15:guide id="1" pos="325" userDrawn="1">
          <p15:clr>
            <a:srgbClr val="FBAE40"/>
          </p15:clr>
        </p15:guide>
        <p15:guide id="2" pos="4180" userDrawn="1">
          <p15:clr>
            <a:srgbClr val="FBAE40"/>
          </p15:clr>
        </p15:guide>
        <p15:guide id="3" orient="horz" pos="30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5_Comparison">
    <p:bg>
      <p:bgPr>
        <a:solidFill>
          <a:schemeClr val="bg1">
            <a:alpha val="15198"/>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429678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tx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lvl1pPr>
              <a:defRPr>
                <a:solidFill>
                  <a:schemeClr val="tx1"/>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277387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6_Comparison">
    <p:bg>
      <p:bgPr>
        <a:solidFill>
          <a:schemeClr val="bg1">
            <a:alpha val="15198"/>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2"/>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429678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8907807-0C9D-1D97-8E19-17E4BB2A0E5B}"/>
              </a:ext>
            </a:extLst>
          </p:cNvPr>
          <p:cNvSpPr>
            <a:spLocks noGrp="1"/>
          </p:cNvSpPr>
          <p:nvPr>
            <p:ph type="ftr" sz="quarter" idx="11"/>
          </p:nvPr>
        </p:nvSpPr>
        <p:spPr/>
        <p:txBody>
          <a:bodyPr/>
          <a:lstStyle>
            <a:lvl1pPr>
              <a:defRPr>
                <a:solidFill>
                  <a:schemeClr val="tx2"/>
                </a:solidFill>
              </a:defRPr>
            </a:lvl1pPr>
          </a:lstStyle>
          <a:p>
            <a:r>
              <a:rPr lang="en-CA" dirty="0"/>
              <a:t>Developed by </a:t>
            </a:r>
            <a:r>
              <a:rPr lang="en-CA" dirty="0" err="1"/>
              <a:t>SagePath</a:t>
            </a:r>
            <a:r>
              <a:rPr lang="en-CA" dirty="0"/>
              <a:t> Consulting Ltd. Used with permission.</a:t>
            </a:r>
            <a:endParaRPr lang="en-US" dirty="0"/>
          </a:p>
        </p:txBody>
      </p:sp>
      <p:sp>
        <p:nvSpPr>
          <p:cNvPr id="6" name="Slide Number Placeholder 5">
            <a:extLst>
              <a:ext uri="{FF2B5EF4-FFF2-40B4-BE49-F238E27FC236}">
                <a16:creationId xmlns:a16="http://schemas.microsoft.com/office/drawing/2014/main" id="{5CABCFC1-D452-EAE0-50E3-2781372E0677}"/>
              </a:ext>
            </a:extLst>
          </p:cNvPr>
          <p:cNvSpPr>
            <a:spLocks noGrp="1"/>
          </p:cNvSpPr>
          <p:nvPr>
            <p:ph type="sldNum" sz="quarter" idx="12"/>
          </p:nvPr>
        </p:nvSpPr>
        <p:spPr/>
        <p:txBody>
          <a:bodyPr/>
          <a:lstStyle/>
          <a:p>
            <a:fld id="{DFDF98CC-160E-494C-8C3C-8CDC5FA257DE}" type="slidenum">
              <a:rPr lang="en-US" smtClean="0"/>
              <a:pPr/>
              <a:t>‹#›</a:t>
            </a:fld>
            <a:endParaRPr lang="en-US"/>
          </a:p>
        </p:txBody>
      </p:sp>
    </p:spTree>
    <p:extLst>
      <p:ext uri="{BB962C8B-B14F-4D97-AF65-F5344CB8AC3E}">
        <p14:creationId xmlns:p14="http://schemas.microsoft.com/office/powerpoint/2010/main" val="628402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p:txBody>
          <a:bodyPr/>
          <a:lstStyle/>
          <a:p>
            <a:r>
              <a:rPr lang="en-US" dirty="0"/>
              <a:t>Developed by </a:t>
            </a:r>
            <a:r>
              <a:rPr lang="en-US" dirty="0" err="1"/>
              <a:t>SagePath</a:t>
            </a:r>
            <a:r>
              <a:rPr lang="en-US" dirty="0"/>
              <a:t> Consulting Ltd. Used with permission.</a:t>
            </a:r>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528017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p:txBody>
          <a:bodyPr/>
          <a:lstStyle/>
          <a:p>
            <a:r>
              <a:rPr lang="en-US" dirty="0"/>
              <a:t>Developed by </a:t>
            </a:r>
            <a:r>
              <a:rPr lang="en-US" dirty="0" err="1"/>
              <a:t>SagePath</a:t>
            </a:r>
            <a:r>
              <a:rPr lang="en-US" dirty="0"/>
              <a:t> Consulting Ltd. Used with permission.</a:t>
            </a:r>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446666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p>
            <a:r>
              <a:rPr lang="en-US" dirty="0"/>
              <a:t>Developed by </a:t>
            </a:r>
            <a:r>
              <a:rPr lang="en-US" dirty="0" err="1"/>
              <a:t>SagePath</a:t>
            </a:r>
            <a:r>
              <a:rPr lang="en-US" dirty="0"/>
              <a:t> Consulting Ltd. Used with permission.</a:t>
            </a:r>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4727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userDrawn="1"/>
        </p:nvSpPr>
        <p:spPr>
          <a:xfrm>
            <a:off x="0" y="0"/>
            <a:ext cx="12188952" cy="68579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bg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5"/>
            <a:ext cx="5020056" cy="414780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096000" y="2051176"/>
            <a:ext cx="5587350" cy="31739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bg1"/>
                </a:solidFill>
              </a:defRPr>
            </a:lvl1pPr>
          </a:lstStyle>
          <a:p>
            <a:r>
              <a:rPr lang="en-US" dirty="0"/>
              <a:t>Developed by </a:t>
            </a:r>
            <a:r>
              <a:rPr lang="en-US" dirty="0" err="1"/>
              <a:t>SagePath</a:t>
            </a:r>
            <a:r>
              <a:rPr lang="en-US" dirty="0"/>
              <a:t> Consulting Ltd. </a:t>
            </a:r>
            <a:r>
              <a:rPr lang="en-US"/>
              <a:t>Used with permission.</a:t>
            </a:r>
          </a:p>
        </p:txBody>
      </p:sp>
      <p:sp>
        <p:nvSpPr>
          <p:cNvPr id="3" name="Rectangle 2">
            <a:extLst>
              <a:ext uri="{FF2B5EF4-FFF2-40B4-BE49-F238E27FC236}">
                <a16:creationId xmlns:a16="http://schemas.microsoft.com/office/drawing/2014/main" id="{D55EBEA2-F3BC-6235-B998-034B919801FA}"/>
              </a:ext>
            </a:extLst>
          </p:cNvPr>
          <p:cNvSpPr/>
          <p:nvPr userDrawn="1"/>
        </p:nvSpPr>
        <p:spPr>
          <a:xfrm>
            <a:off x="522352" y="660490"/>
            <a:ext cx="11155680" cy="149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5" name="Slide Number Placeholder 8">
            <a:extLst>
              <a:ext uri="{FF2B5EF4-FFF2-40B4-BE49-F238E27FC236}">
                <a16:creationId xmlns:a16="http://schemas.microsoft.com/office/drawing/2014/main" id="{22125BE5-7D56-A7DE-D5FE-9960DA318979}"/>
              </a:ext>
            </a:extLst>
          </p:cNvPr>
          <p:cNvSpPr>
            <a:spLocks noGrp="1"/>
          </p:cNvSpPr>
          <p:nvPr>
            <p:ph type="sldNum" sz="quarter" idx="12"/>
          </p:nvPr>
        </p:nvSpPr>
        <p:spPr>
          <a:xfrm>
            <a:off x="8965254" y="6361107"/>
            <a:ext cx="637909" cy="365125"/>
          </a:xfrm>
          <a:prstGeom prst="rect">
            <a:avLst/>
          </a:prstGeom>
        </p:spPr>
        <p:txBody>
          <a:bodyPr/>
          <a:lstStyle>
            <a:lvl1pPr>
              <a:defRPr>
                <a:solidFill>
                  <a:schemeClr val="bg1"/>
                </a:solidFill>
              </a:defRPr>
            </a:lvl1pPr>
          </a:lstStyle>
          <a:p>
            <a:fld id="{DFDF98CC-160E-494C-8C3C-8CDC5FA257DE}" type="slidenum">
              <a:rPr lang="en-US" smtClean="0"/>
              <a:pPr/>
              <a:t>‹#›</a:t>
            </a:fld>
            <a:endParaRPr lang="en-US"/>
          </a:p>
        </p:txBody>
      </p:sp>
      <p:pic>
        <p:nvPicPr>
          <p:cNvPr id="12" name="Picture 11">
            <a:extLst>
              <a:ext uri="{FF2B5EF4-FFF2-40B4-BE49-F238E27FC236}">
                <a16:creationId xmlns:a16="http://schemas.microsoft.com/office/drawing/2014/main" id="{E5ACEDFD-3048-9732-1F95-6CE145139D13}"/>
              </a:ext>
            </a:extLst>
          </p:cNvPr>
          <p:cNvPicPr>
            <a:picLocks noChangeAspect="1"/>
          </p:cNvPicPr>
          <p:nvPr userDrawn="1"/>
        </p:nvPicPr>
        <p:blipFill>
          <a:blip r:embed="rId2"/>
          <a:srcRect/>
          <a:stretch/>
        </p:blipFill>
        <p:spPr>
          <a:xfrm>
            <a:off x="10447226" y="5559214"/>
            <a:ext cx="1425512" cy="977493"/>
          </a:xfrm>
          <a:prstGeom prst="rect">
            <a:avLst/>
          </a:prstGeom>
        </p:spPr>
      </p:pic>
    </p:spTree>
    <p:extLst>
      <p:ext uri="{BB962C8B-B14F-4D97-AF65-F5344CB8AC3E}">
        <p14:creationId xmlns:p14="http://schemas.microsoft.com/office/powerpoint/2010/main" val="80418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7_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bg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5"/>
            <a:ext cx="5020056" cy="414780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096000" y="2051176"/>
            <a:ext cx="5587350" cy="31739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bg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8965254" y="6361107"/>
            <a:ext cx="637909" cy="365125"/>
          </a:xfrm>
          <a:prstGeom prst="rect">
            <a:avLst/>
          </a:prstGeom>
        </p:spPr>
        <p:txBody>
          <a:bodyPr/>
          <a:lstStyle>
            <a:lvl1pPr>
              <a:defRPr>
                <a:solidFill>
                  <a:schemeClr val="bg1"/>
                </a:solidFill>
              </a:defRPr>
            </a:lvl1pPr>
          </a:lstStyle>
          <a:p>
            <a:fld id="{DFDF98CC-160E-494C-8C3C-8CDC5FA257DE}" type="slidenum">
              <a:rPr lang="en-US" smtClean="0"/>
              <a:pPr/>
              <a:t>‹#›</a:t>
            </a:fld>
            <a:endParaRPr lang="en-US"/>
          </a:p>
        </p:txBody>
      </p:sp>
      <p:pic>
        <p:nvPicPr>
          <p:cNvPr id="10" name="Picture 9">
            <a:extLst>
              <a:ext uri="{FF2B5EF4-FFF2-40B4-BE49-F238E27FC236}">
                <a16:creationId xmlns:a16="http://schemas.microsoft.com/office/drawing/2014/main" id="{C1E02A7E-838A-3633-8048-2105EC0713ED}"/>
              </a:ext>
            </a:extLst>
          </p:cNvPr>
          <p:cNvPicPr>
            <a:picLocks noChangeAspect="1"/>
          </p:cNvPicPr>
          <p:nvPr userDrawn="1"/>
        </p:nvPicPr>
        <p:blipFill>
          <a:blip r:embed="rId2"/>
          <a:srcRect/>
          <a:stretch/>
        </p:blipFill>
        <p:spPr>
          <a:xfrm>
            <a:off x="10447226" y="5559214"/>
            <a:ext cx="1425512" cy="977493"/>
          </a:xfrm>
          <a:prstGeom prst="rect">
            <a:avLst/>
          </a:prstGeom>
        </p:spPr>
      </p:pic>
    </p:spTree>
    <p:extLst>
      <p:ext uri="{BB962C8B-B14F-4D97-AF65-F5344CB8AC3E}">
        <p14:creationId xmlns:p14="http://schemas.microsoft.com/office/powerpoint/2010/main" val="6483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omparison">
    <p:bg>
      <p:bgPr>
        <a:solidFill>
          <a:schemeClr val="tx1">
            <a:alpha val="1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2"/>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5"/>
            <a:ext cx="5020056" cy="4147805"/>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096000" y="2051176"/>
            <a:ext cx="5587350" cy="317396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tx2"/>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lvl1pPr>
              <a:defRPr>
                <a:solidFill>
                  <a:schemeClr val="tx2"/>
                </a:solidFill>
              </a:defRPr>
            </a:lvl1pPr>
          </a:lstStyle>
          <a:p>
            <a:fld id="{DFDF98CC-160E-494C-8C3C-8CDC5FA257DE}" type="slidenum">
              <a:rPr lang="en-US" smtClean="0"/>
              <a:pPr/>
              <a:t>‹#›</a:t>
            </a:fld>
            <a:endParaRPr lang="en-US"/>
          </a:p>
        </p:txBody>
      </p:sp>
      <p:pic>
        <p:nvPicPr>
          <p:cNvPr id="3" name="Picture 2" descr="A logo with a plant in the middle&#10;&#10;Description automatically generated">
            <a:extLst>
              <a:ext uri="{FF2B5EF4-FFF2-40B4-BE49-F238E27FC236}">
                <a16:creationId xmlns:a16="http://schemas.microsoft.com/office/drawing/2014/main" id="{895D553A-4133-C09B-597D-02502D65EB2F}"/>
              </a:ext>
            </a:extLst>
          </p:cNvPr>
          <p:cNvPicPr>
            <a:picLocks noChangeAspect="1"/>
          </p:cNvPicPr>
          <p:nvPr userDrawn="1"/>
        </p:nvPicPr>
        <p:blipFill>
          <a:blip r:embed="rId2"/>
          <a:stretch>
            <a:fillRect/>
          </a:stretch>
        </p:blipFill>
        <p:spPr>
          <a:xfrm>
            <a:off x="10416230" y="5326743"/>
            <a:ext cx="1425512" cy="977494"/>
          </a:xfrm>
          <a:prstGeom prst="rect">
            <a:avLst/>
          </a:prstGeom>
        </p:spPr>
      </p:pic>
    </p:spTree>
    <p:extLst>
      <p:ext uri="{BB962C8B-B14F-4D97-AF65-F5344CB8AC3E}">
        <p14:creationId xmlns:p14="http://schemas.microsoft.com/office/powerpoint/2010/main" val="3696786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Comparison">
    <p:bg>
      <p:bgPr>
        <a:solidFill>
          <a:schemeClr val="tx1">
            <a:alpha val="1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051176"/>
            <a:ext cx="11165480" cy="429678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lvl1pPr>
              <a:defRPr>
                <a:solidFill>
                  <a:schemeClr val="tx1"/>
                </a:solidFill>
              </a:defRPr>
            </a:lvl1pPr>
          </a:lstStyle>
          <a:p>
            <a:r>
              <a:rPr lang="en-CA" dirty="0"/>
              <a:t>Developed by </a:t>
            </a:r>
            <a:r>
              <a:rPr lang="en-CA" dirty="0" err="1"/>
              <a:t>SagePath</a:t>
            </a:r>
            <a:r>
              <a:rPr lang="en-CA" dirty="0"/>
              <a:t> Consulting Ltd. Used with permission.</a:t>
            </a:r>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a:xfrm>
            <a:off x="11018888" y="6420414"/>
            <a:ext cx="637909" cy="365125"/>
          </a:xfrm>
          <a:prstGeom prst="rect">
            <a:avLst/>
          </a:prstGeom>
        </p:spPr>
        <p:txBody>
          <a:bodyPr/>
          <a:lstStyle>
            <a:lvl1pPr>
              <a:defRPr>
                <a:solidFill>
                  <a:schemeClr val="tx1"/>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3870238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1AD20-E240-4E6F-AF91-689F7AEEE33A}"/>
              </a:ext>
            </a:extLst>
          </p:cNvPr>
          <p:cNvSpPr>
            <a:spLocks noGrp="1"/>
          </p:cNvSpPr>
          <p:nvPr>
            <p:ph type="title"/>
          </p:nvPr>
        </p:nvSpPr>
        <p:spPr>
          <a:xfrm>
            <a:off x="517870" y="978408"/>
            <a:ext cx="5021182" cy="4870457"/>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42E78801-35D1-4C19-BC2B-EAC7EE917E73}"/>
              </a:ext>
            </a:extLst>
          </p:cNvPr>
          <p:cNvSpPr>
            <a:spLocks noGrp="1"/>
          </p:cNvSpPr>
          <p:nvPr>
            <p:ph type="body" idx="1"/>
          </p:nvPr>
        </p:nvSpPr>
        <p:spPr>
          <a:xfrm>
            <a:off x="6662168" y="969264"/>
            <a:ext cx="5021182" cy="48704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E9D0933-AA03-4018-8E37-004CFB9F61D6}"/>
              </a:ext>
            </a:extLst>
          </p:cNvPr>
          <p:cNvSpPr>
            <a:spLocks noGrp="1"/>
          </p:cNvSpPr>
          <p:nvPr>
            <p:ph type="ftr" sz="quarter" idx="3"/>
          </p:nvPr>
        </p:nvSpPr>
        <p:spPr>
          <a:xfrm>
            <a:off x="517870" y="6480338"/>
            <a:ext cx="4114800" cy="365125"/>
          </a:xfrm>
          <a:prstGeom prst="rect">
            <a:avLst/>
          </a:prstGeom>
        </p:spPr>
        <p:txBody>
          <a:bodyPr vert="horz" lIns="91440" tIns="45720" rIns="91440" bIns="45720" rtlCol="0" anchor="ctr"/>
          <a:lstStyle>
            <a:lvl1pPr algn="l">
              <a:defRPr sz="900">
                <a:solidFill>
                  <a:schemeClr val="tx1"/>
                </a:solidFill>
              </a:defRPr>
            </a:lvl1pPr>
          </a:lstStyle>
          <a:p>
            <a:r>
              <a:rPr lang="en-CA" dirty="0"/>
              <a:t>Developed by </a:t>
            </a:r>
            <a:r>
              <a:rPr lang="en-CA" dirty="0" err="1"/>
              <a:t>SagePath</a:t>
            </a:r>
            <a:r>
              <a:rPr lang="en-CA" dirty="0"/>
              <a:t> Consulting Ltd. Used with permission.</a:t>
            </a:r>
            <a:endParaRPr lang="en-US" dirty="0"/>
          </a:p>
          <a:p>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logo with a plant in the middle&#10;&#10;Description automatically generated">
            <a:extLst>
              <a:ext uri="{FF2B5EF4-FFF2-40B4-BE49-F238E27FC236}">
                <a16:creationId xmlns:a16="http://schemas.microsoft.com/office/drawing/2014/main" id="{7A145D3A-5060-3059-A102-9900F17C5CD7}"/>
              </a:ext>
            </a:extLst>
          </p:cNvPr>
          <p:cNvPicPr>
            <a:picLocks noChangeAspect="1"/>
          </p:cNvPicPr>
          <p:nvPr userDrawn="1"/>
        </p:nvPicPr>
        <p:blipFill>
          <a:blip r:embed="rId21"/>
          <a:stretch>
            <a:fillRect/>
          </a:stretch>
        </p:blipFill>
        <p:spPr>
          <a:xfrm>
            <a:off x="10416230" y="5537881"/>
            <a:ext cx="1425512" cy="977494"/>
          </a:xfrm>
          <a:prstGeom prst="rect">
            <a:avLst/>
          </a:prstGeom>
        </p:spPr>
      </p:pic>
      <p:sp>
        <p:nvSpPr>
          <p:cNvPr id="11" name="Slide Number Placeholder 5">
            <a:extLst>
              <a:ext uri="{FF2B5EF4-FFF2-40B4-BE49-F238E27FC236}">
                <a16:creationId xmlns:a16="http://schemas.microsoft.com/office/drawing/2014/main" id="{CCC8A311-ED3C-F74B-B4D9-3E55FCE43473}"/>
              </a:ext>
            </a:extLst>
          </p:cNvPr>
          <p:cNvSpPr>
            <a:spLocks noGrp="1"/>
          </p:cNvSpPr>
          <p:nvPr>
            <p:ph type="sldNum" sz="quarter" idx="4"/>
          </p:nvPr>
        </p:nvSpPr>
        <p:spPr>
          <a:xfrm>
            <a:off x="9190088" y="6115214"/>
            <a:ext cx="637909" cy="365125"/>
          </a:xfrm>
          <a:prstGeom prst="rect">
            <a:avLst/>
          </a:prstGeom>
        </p:spPr>
        <p:txBody>
          <a:bodyPr/>
          <a:lstStyle>
            <a:lvl1pPr>
              <a:defRPr>
                <a:solidFill>
                  <a:schemeClr val="tx1"/>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6645161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4" r:id="rId6"/>
    <p:sldLayoutId id="2147483696" r:id="rId7"/>
    <p:sldLayoutId id="2147483685" r:id="rId8"/>
    <p:sldLayoutId id="2147483692" r:id="rId9"/>
    <p:sldLayoutId id="2147483700" r:id="rId10"/>
    <p:sldLayoutId id="2147483693" r:id="rId11"/>
    <p:sldLayoutId id="2147483699" r:id="rId12"/>
    <p:sldLayoutId id="2147483694" r:id="rId13"/>
    <p:sldLayoutId id="2147483695" r:id="rId14"/>
    <p:sldLayoutId id="2147483680" r:id="rId15"/>
    <p:sldLayoutId id="2147483681" r:id="rId16"/>
    <p:sldLayoutId id="2147483697" r:id="rId17"/>
    <p:sldLayoutId id="2147483682" r:id="rId18"/>
    <p:sldLayoutId id="2147483683" r:id="rId19"/>
  </p:sldLayoutIdLst>
  <p:hf sldNum="0" hdr="0" ftr="0" dt="0"/>
  <p:txStyles>
    <p:titleStyle>
      <a:lvl1pPr algn="l" defTabSz="914400" rtl="0" eaLnBrk="1" latinLnBrk="0" hangingPunct="1">
        <a:lnSpc>
          <a:spcPts val="6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guide id="2" orient="horz" pos="323" userDrawn="1">
          <p15:clr>
            <a:srgbClr val="F26B43"/>
          </p15:clr>
        </p15:guide>
        <p15:guide id="3" orient="horz" pos="414" userDrawn="1">
          <p15:clr>
            <a:srgbClr val="F26B43"/>
          </p15:clr>
        </p15:guide>
        <p15:guide id="4" pos="3500" userDrawn="1">
          <p15:clr>
            <a:srgbClr val="F26B43"/>
          </p15:clr>
        </p15:guide>
        <p15:guide id="5" orient="horz" pos="618" userDrawn="1">
          <p15:clr>
            <a:srgbClr val="F26B43"/>
          </p15:clr>
        </p15:guide>
        <p15:guide id="6" pos="4180" userDrawn="1">
          <p15:clr>
            <a:srgbClr val="F26B43"/>
          </p15:clr>
        </p15:guide>
        <p15:guide id="7" orient="horz" pos="3680" userDrawn="1">
          <p15:clr>
            <a:srgbClr val="F26B43"/>
          </p15:clr>
        </p15:guide>
        <p15:guide id="8" pos="7355" userDrawn="1">
          <p15:clr>
            <a:srgbClr val="F26B43"/>
          </p15:clr>
        </p15:guide>
        <p15:guide id="9" orient="horz" pos="4042" userDrawn="1">
          <p15:clr>
            <a:srgbClr val="F26B43"/>
          </p15:clr>
        </p15:guide>
        <p15:guide id="10" orient="horz" pos="426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44000"/>
              </a:schemeClr>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1AD20-E240-4E6F-AF91-689F7AEEE33A}"/>
              </a:ext>
            </a:extLst>
          </p:cNvPr>
          <p:cNvSpPr>
            <a:spLocks noGrp="1"/>
          </p:cNvSpPr>
          <p:nvPr>
            <p:ph type="title"/>
          </p:nvPr>
        </p:nvSpPr>
        <p:spPr>
          <a:xfrm>
            <a:off x="517869" y="1988457"/>
            <a:ext cx="9163159" cy="2148114"/>
          </a:xfrm>
          <a:prstGeom prst="rect">
            <a:avLst/>
          </a:prstGeom>
        </p:spPr>
        <p:txBody>
          <a:bodyPr vert="horz" lIns="91440" tIns="45720" rIns="91440" bIns="45720" rtlCol="0" anchor="t">
            <a:normAutofit/>
          </a:bodyPr>
          <a:lstStyle/>
          <a:p>
            <a:r>
              <a:rPr lang="en-US"/>
              <a:t>Section title</a:t>
            </a:r>
          </a:p>
        </p:txBody>
      </p:sp>
      <p:sp>
        <p:nvSpPr>
          <p:cNvPr id="5" name="Footer Placeholder 4">
            <a:extLst>
              <a:ext uri="{FF2B5EF4-FFF2-40B4-BE49-F238E27FC236}">
                <a16:creationId xmlns:a16="http://schemas.microsoft.com/office/drawing/2014/main" id="{2E9D0933-AA03-4018-8E37-004CFB9F61D6}"/>
              </a:ext>
            </a:extLst>
          </p:cNvPr>
          <p:cNvSpPr>
            <a:spLocks noGrp="1"/>
          </p:cNvSpPr>
          <p:nvPr>
            <p:ph type="ftr" sz="quarter" idx="3"/>
          </p:nvPr>
        </p:nvSpPr>
        <p:spPr>
          <a:xfrm>
            <a:off x="517868" y="6115213"/>
            <a:ext cx="4114800" cy="365125"/>
          </a:xfrm>
          <a:prstGeom prst="rect">
            <a:avLst/>
          </a:prstGeom>
        </p:spPr>
        <p:txBody>
          <a:bodyPr vert="horz" lIns="91440" tIns="45720" rIns="91440" bIns="45720" rtlCol="0" anchor="ctr"/>
          <a:lstStyle>
            <a:lvl1pPr algn="l">
              <a:defRPr sz="900">
                <a:solidFill>
                  <a:schemeClr val="bg1"/>
                </a:solidFill>
              </a:defRPr>
            </a:lvl1pPr>
          </a:lstStyle>
          <a:p>
            <a:r>
              <a:rPr lang="en-CA" dirty="0"/>
              <a:t>Developed by </a:t>
            </a:r>
            <a:r>
              <a:rPr lang="en-CA" dirty="0" err="1"/>
              <a:t>SagePath</a:t>
            </a:r>
            <a:r>
              <a:rPr lang="en-CA" dirty="0"/>
              <a:t> Consulting Ltd. Used with permission.</a:t>
            </a:r>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517870" y="508090"/>
            <a:ext cx="5021183" cy="149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8184393-A869-8876-84F7-D2043D8CE85B}"/>
              </a:ext>
            </a:extLst>
          </p:cNvPr>
          <p:cNvPicPr>
            <a:picLocks noChangeAspect="1"/>
          </p:cNvPicPr>
          <p:nvPr userDrawn="1"/>
        </p:nvPicPr>
        <p:blipFill>
          <a:blip r:embed="rId8"/>
          <a:srcRect/>
          <a:stretch/>
        </p:blipFill>
        <p:spPr>
          <a:xfrm>
            <a:off x="10447226" y="5526880"/>
            <a:ext cx="1425512" cy="977493"/>
          </a:xfrm>
          <a:prstGeom prst="rect">
            <a:avLst/>
          </a:prstGeom>
        </p:spPr>
      </p:pic>
      <p:sp>
        <p:nvSpPr>
          <p:cNvPr id="10" name="Slide Number Placeholder 5">
            <a:extLst>
              <a:ext uri="{FF2B5EF4-FFF2-40B4-BE49-F238E27FC236}">
                <a16:creationId xmlns:a16="http://schemas.microsoft.com/office/drawing/2014/main" id="{C3D8B255-AA53-8441-E045-E7BD535F0F9E}"/>
              </a:ext>
            </a:extLst>
          </p:cNvPr>
          <p:cNvSpPr>
            <a:spLocks noGrp="1"/>
          </p:cNvSpPr>
          <p:nvPr>
            <p:ph type="sldNum" sz="quarter" idx="4"/>
          </p:nvPr>
        </p:nvSpPr>
        <p:spPr>
          <a:xfrm>
            <a:off x="9190088" y="6115214"/>
            <a:ext cx="637909" cy="365125"/>
          </a:xfrm>
          <a:prstGeom prst="rect">
            <a:avLst/>
          </a:prstGeom>
        </p:spPr>
        <p:txBody>
          <a:bodyPr/>
          <a:lstStyle>
            <a:lvl1pPr>
              <a:defRPr>
                <a:solidFill>
                  <a:schemeClr val="bg1"/>
                </a:solidFill>
              </a:defRPr>
            </a:lvl1pPr>
          </a:lstStyle>
          <a:p>
            <a:fld id="{DFDF98CC-160E-494C-8C3C-8CDC5FA257DE}" type="slidenum">
              <a:rPr lang="en-US" smtClean="0"/>
              <a:pPr/>
              <a:t>‹#›</a:t>
            </a:fld>
            <a:endParaRPr lang="en-US"/>
          </a:p>
        </p:txBody>
      </p:sp>
    </p:spTree>
    <p:extLst>
      <p:ext uri="{BB962C8B-B14F-4D97-AF65-F5344CB8AC3E}">
        <p14:creationId xmlns:p14="http://schemas.microsoft.com/office/powerpoint/2010/main" val="4110374064"/>
      </p:ext>
    </p:extLst>
  </p:cSld>
  <p:clrMap bg1="lt1" tx1="dk1" bg2="lt2" tx2="dk2" accent1="accent1" accent2="accent2" accent3="accent3" accent4="accent4" accent5="accent5" accent6="accent6" hlink="hlink" folHlink="folHlink"/>
  <p:sldLayoutIdLst>
    <p:sldLayoutId id="2147483689" r:id="rId1"/>
    <p:sldLayoutId id="2147483698" r:id="rId2"/>
    <p:sldLayoutId id="2147483690" r:id="rId3"/>
    <p:sldLayoutId id="2147483691" r:id="rId4"/>
    <p:sldLayoutId id="2147483701" r:id="rId5"/>
    <p:sldLayoutId id="2147483702" r:id="rId6"/>
  </p:sldLayoutIdLst>
  <p:hf sldNum="0" hdr="0" ftr="0" dt="0"/>
  <p:txStyles>
    <p:titleStyle>
      <a:lvl1pPr algn="l" defTabSz="914400" rtl="0" eaLnBrk="1" latinLnBrk="0" hangingPunct="1">
        <a:lnSpc>
          <a:spcPct val="100000"/>
        </a:lnSpc>
        <a:spcBef>
          <a:spcPct val="0"/>
        </a:spcBef>
        <a:buNone/>
        <a:defRPr sz="5400" b="1" kern="1200">
          <a:solidFill>
            <a:schemeClr val="bg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guide id="2" orient="horz" pos="323" userDrawn="1">
          <p15:clr>
            <a:srgbClr val="F26B43"/>
          </p15:clr>
        </p15:guide>
        <p15:guide id="3" orient="horz" pos="414" userDrawn="1">
          <p15:clr>
            <a:srgbClr val="F26B43"/>
          </p15:clr>
        </p15:guide>
        <p15:guide id="4" pos="3500" userDrawn="1">
          <p15:clr>
            <a:srgbClr val="F26B43"/>
          </p15:clr>
        </p15:guide>
        <p15:guide id="5" orient="horz" pos="618" userDrawn="1">
          <p15:clr>
            <a:srgbClr val="F26B43"/>
          </p15:clr>
        </p15:guide>
        <p15:guide id="6" pos="4180" userDrawn="1">
          <p15:clr>
            <a:srgbClr val="F26B43"/>
          </p15:clr>
        </p15:guide>
        <p15:guide id="7" orient="horz" pos="3680" userDrawn="1">
          <p15:clr>
            <a:srgbClr val="F26B43"/>
          </p15:clr>
        </p15:guide>
        <p15:guide id="8" pos="7355" userDrawn="1">
          <p15:clr>
            <a:srgbClr val="F26B43"/>
          </p15:clr>
        </p15:guide>
        <p15:guide id="9" orient="horz" pos="4042" userDrawn="1">
          <p15:clr>
            <a:srgbClr val="F26B43"/>
          </p15:clr>
        </p15:guide>
        <p15:guide id="10" orient="horz" pos="426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FB07C-3CEF-2A6F-C6FB-CE641F2719B5}"/>
              </a:ext>
            </a:extLst>
          </p:cNvPr>
          <p:cNvSpPr>
            <a:spLocks noGrp="1"/>
          </p:cNvSpPr>
          <p:nvPr>
            <p:ph type="title"/>
          </p:nvPr>
        </p:nvSpPr>
        <p:spPr>
          <a:xfrm>
            <a:off x="517869" y="1988457"/>
            <a:ext cx="9163159" cy="2148114"/>
          </a:xfrm>
        </p:spPr>
        <p:txBody>
          <a:bodyPr/>
          <a:lstStyle/>
          <a:p>
            <a:r>
              <a:rPr lang="en-US"/>
              <a:t>[Organization name]</a:t>
            </a:r>
            <a:br>
              <a:rPr lang="en-US"/>
            </a:br>
            <a:r>
              <a:rPr lang="en-US"/>
              <a:t>social media strategy</a:t>
            </a:r>
          </a:p>
        </p:txBody>
      </p:sp>
      <p:sp>
        <p:nvSpPr>
          <p:cNvPr id="3" name="TextBox 2">
            <a:extLst>
              <a:ext uri="{FF2B5EF4-FFF2-40B4-BE49-F238E27FC236}">
                <a16:creationId xmlns:a16="http://schemas.microsoft.com/office/drawing/2014/main" id="{F464B6BC-94B8-C581-C554-9A467B481F4C}"/>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ea typeface="+mn-lt"/>
                <a:cs typeface="+mn-lt"/>
              </a:rPr>
              <a:t>Developed by </a:t>
            </a:r>
            <a:r>
              <a:rPr lang="en-US" sz="900" dirty="0" err="1">
                <a:solidFill>
                  <a:schemeClr val="bg1"/>
                </a:solidFill>
                <a:ea typeface="+mn-lt"/>
                <a:cs typeface="+mn-lt"/>
              </a:rPr>
              <a:t>SagePath</a:t>
            </a:r>
            <a:r>
              <a:rPr lang="en-US" sz="900" dirty="0">
                <a:solidFill>
                  <a:schemeClr val="bg1"/>
                </a:solidFill>
                <a:ea typeface="+mn-lt"/>
                <a:cs typeface="+mn-lt"/>
              </a:rPr>
              <a:t> Consulting Ltd. Used with permission. </a:t>
            </a:r>
          </a:p>
        </p:txBody>
      </p:sp>
    </p:spTree>
    <p:extLst>
      <p:ext uri="{BB962C8B-B14F-4D97-AF65-F5344CB8AC3E}">
        <p14:creationId xmlns:p14="http://schemas.microsoft.com/office/powerpoint/2010/main" val="316872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DE0FA-DE21-C02E-816B-70DF916080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EDF62F-D097-7BAE-57CA-E197C15E45FD}"/>
              </a:ext>
            </a:extLst>
          </p:cNvPr>
          <p:cNvSpPr>
            <a:spLocks noGrp="1"/>
          </p:cNvSpPr>
          <p:nvPr>
            <p:ph type="title"/>
          </p:nvPr>
        </p:nvSpPr>
        <p:spPr/>
        <p:txBody>
          <a:bodyPr/>
          <a:lstStyle/>
          <a:p>
            <a:r>
              <a:rPr lang="en-US"/>
              <a:t>Posting frequency and consistency</a:t>
            </a:r>
            <a:endParaRPr lang="en-US" dirty="0"/>
          </a:p>
        </p:txBody>
      </p:sp>
      <p:sp>
        <p:nvSpPr>
          <p:cNvPr id="3" name="Content Placeholder 2">
            <a:extLst>
              <a:ext uri="{FF2B5EF4-FFF2-40B4-BE49-F238E27FC236}">
                <a16:creationId xmlns:a16="http://schemas.microsoft.com/office/drawing/2014/main" id="{A640356D-4C3C-8A44-5B9C-164DC265BF9A}"/>
              </a:ext>
            </a:extLst>
          </p:cNvPr>
          <p:cNvSpPr>
            <a:spLocks noGrp="1"/>
          </p:cNvSpPr>
          <p:nvPr>
            <p:ph sz="half" idx="2"/>
          </p:nvPr>
        </p:nvSpPr>
        <p:spPr/>
        <p:txBody>
          <a:bodyPr vert="horz" lIns="91440" tIns="45720" rIns="91440" bIns="45720" rtlCol="0" anchor="t">
            <a:normAutofit/>
          </a:bodyPr>
          <a:lstStyle/>
          <a:p>
            <a:pPr marL="342900" indent="-342900">
              <a:buChar char="•"/>
            </a:pPr>
            <a:r>
              <a:rPr lang="en-US">
                <a:ea typeface="+mn-lt"/>
                <a:cs typeface="+mn-lt"/>
              </a:rPr>
              <a:t>Consistency matters more than posting simply to fill a calendar. For many professional services firms, one or two thoughtful posts per week is a practical starting point. Begin with a realistic schedule, review your results regularly, and adjust based on your capacity and how your audience </a:t>
            </a:r>
            <a:r>
              <a:rPr lang="en-US" dirty="0">
                <a:ea typeface="+mn-lt"/>
                <a:cs typeface="+mn-lt"/>
              </a:rPr>
              <a:t>responds.</a:t>
            </a:r>
          </a:p>
          <a:p>
            <a:pPr marL="342900" indent="-342900">
              <a:buChar char="•"/>
            </a:pPr>
            <a:r>
              <a:rPr lang="en-US">
                <a:ea typeface="+mn-lt"/>
                <a:cs typeface="+mn-lt"/>
              </a:rPr>
              <a:t>Consider:</a:t>
            </a:r>
            <a:endParaRPr lang="en-US"/>
          </a:p>
          <a:p>
            <a:pPr marL="617220" lvl="1">
              <a:buChar char="•"/>
            </a:pPr>
            <a:r>
              <a:rPr lang="en-US">
                <a:ea typeface="+mn-lt"/>
                <a:cs typeface="+mn-lt"/>
              </a:rPr>
              <a:t>How much original content can your team realistically produce? </a:t>
            </a:r>
            <a:endParaRPr lang="en-US"/>
          </a:p>
          <a:p>
            <a:pPr marL="617220" lvl="1"/>
            <a:r>
              <a:rPr lang="en-US">
                <a:ea typeface="+mn-lt"/>
                <a:cs typeface="+mn-lt"/>
              </a:rPr>
              <a:t>How long will review and compliance approvals take? </a:t>
            </a:r>
            <a:endParaRPr lang="en-US"/>
          </a:p>
          <a:p>
            <a:pPr marL="617220" lvl="1"/>
            <a:r>
              <a:rPr lang="en-US">
                <a:ea typeface="+mn-lt"/>
                <a:cs typeface="+mn-lt"/>
              </a:rPr>
              <a:t>Can you maintain the schedule for at least three to six months? </a:t>
            </a:r>
          </a:p>
          <a:p>
            <a:pPr marL="617220" lvl="1"/>
            <a:r>
              <a:rPr lang="en-US">
                <a:ea typeface="+mn-lt"/>
                <a:cs typeface="+mn-lt"/>
              </a:rPr>
              <a:t>Are you leaving enough time to respond to comments and engage with others?</a:t>
            </a:r>
            <a:endParaRPr lang="en-US"/>
          </a:p>
          <a:p>
            <a:pPr marL="342900" indent="-342900"/>
            <a:endParaRPr lang="en-US" b="1" i="1" dirty="0"/>
          </a:p>
          <a:p>
            <a:pPr marL="342900" indent="-342900">
              <a:buFont typeface="Arial" panose="020B0604020202020204" pitchFamily="34" charset="0"/>
              <a:buChar char="•"/>
            </a:pPr>
            <a:endParaRPr lang="en-US" b="1" dirty="0"/>
          </a:p>
          <a:p>
            <a:pPr marL="617220" lvl="1" indent="-342900"/>
            <a:endParaRPr lang="en-US" dirty="0"/>
          </a:p>
        </p:txBody>
      </p:sp>
      <p:sp>
        <p:nvSpPr>
          <p:cNvPr id="5" name="TextBox 4">
            <a:extLst>
              <a:ext uri="{FF2B5EF4-FFF2-40B4-BE49-F238E27FC236}">
                <a16:creationId xmlns:a16="http://schemas.microsoft.com/office/drawing/2014/main" id="{ACF62AC6-16BF-65D1-D92F-7E902AE7CDA6}"/>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684646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48F8C-D91A-651F-88B2-6BA80AE19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736B3-0112-7A5B-8DA0-4385D41CEE80}"/>
              </a:ext>
            </a:extLst>
          </p:cNvPr>
          <p:cNvSpPr>
            <a:spLocks noGrp="1"/>
          </p:cNvSpPr>
          <p:nvPr>
            <p:ph type="title"/>
          </p:nvPr>
        </p:nvSpPr>
        <p:spPr/>
        <p:txBody>
          <a:bodyPr/>
          <a:lstStyle/>
          <a:p>
            <a:r>
              <a:rPr lang="en-US"/>
              <a:t>Measuring success</a:t>
            </a:r>
          </a:p>
        </p:txBody>
      </p:sp>
      <p:sp>
        <p:nvSpPr>
          <p:cNvPr id="3" name="Content Placeholder 2">
            <a:extLst>
              <a:ext uri="{FF2B5EF4-FFF2-40B4-BE49-F238E27FC236}">
                <a16:creationId xmlns:a16="http://schemas.microsoft.com/office/drawing/2014/main" id="{ACC8F6DD-4B31-BA9C-D534-E112803DE344}"/>
              </a:ext>
            </a:extLst>
          </p:cNvPr>
          <p:cNvSpPr>
            <a:spLocks noGrp="1"/>
          </p:cNvSpPr>
          <p:nvPr>
            <p:ph sz="half" idx="2"/>
          </p:nvPr>
        </p:nvSpPr>
        <p:spPr/>
        <p:txBody>
          <a:bodyPr vert="horz" lIns="91440" tIns="45720" rIns="91440" bIns="45720" rtlCol="0" anchor="t">
            <a:normAutofit/>
          </a:bodyPr>
          <a:lstStyle/>
          <a:p>
            <a:pPr marL="342900" indent="-342900">
              <a:buChar char="•"/>
            </a:pPr>
            <a:r>
              <a:rPr lang="en-US" dirty="0">
                <a:ea typeface="+mn-lt"/>
                <a:cs typeface="+mn-lt"/>
              </a:rPr>
              <a:t>Social media success looks different depending on your goals. Choose two or three key performance indicators (KPIs) that will help you understand whether your strategy is moving in the right direction. These may include:</a:t>
            </a:r>
          </a:p>
          <a:p>
            <a:pPr marL="617220" lvl="1"/>
            <a:r>
              <a:rPr lang="en-US" b="1" dirty="0">
                <a:ea typeface="+mn-lt"/>
                <a:cs typeface="+mn-lt"/>
              </a:rPr>
              <a:t>Awareness: </a:t>
            </a:r>
            <a:r>
              <a:rPr lang="en-US" dirty="0">
                <a:ea typeface="+mn-lt"/>
                <a:cs typeface="+mn-lt"/>
              </a:rPr>
              <a:t>Reach, impressions, profile views and audience growth</a:t>
            </a:r>
          </a:p>
          <a:p>
            <a:pPr marL="617220" lvl="1"/>
            <a:r>
              <a:rPr lang="en-US" b="1" dirty="0">
                <a:ea typeface="+mn-lt"/>
                <a:cs typeface="+mn-lt"/>
              </a:rPr>
              <a:t>Engagement and trust: </a:t>
            </a:r>
            <a:r>
              <a:rPr lang="en-US" dirty="0">
                <a:ea typeface="+mn-lt"/>
                <a:cs typeface="+mn-lt"/>
              </a:rPr>
              <a:t>Comments, shares, saves, meaningful interactions and engagement rate</a:t>
            </a:r>
            <a:endParaRPr lang="en-US" dirty="0"/>
          </a:p>
          <a:p>
            <a:pPr marL="617220" lvl="1"/>
            <a:r>
              <a:rPr lang="en-US" b="1" dirty="0">
                <a:ea typeface="+mn-lt"/>
                <a:cs typeface="+mn-lt"/>
              </a:rPr>
              <a:t>Traffic and opportunities: </a:t>
            </a:r>
            <a:r>
              <a:rPr lang="en-US" dirty="0">
                <a:ea typeface="+mn-lt"/>
                <a:cs typeface="+mn-lt"/>
              </a:rPr>
              <a:t>Website clicks, downloads, inquiries, meetings and leads influenced by social media</a:t>
            </a:r>
          </a:p>
          <a:p>
            <a:pPr marL="617220" lvl="1"/>
            <a:r>
              <a:rPr lang="en-US" b="1" dirty="0">
                <a:ea typeface="+mn-lt"/>
                <a:cs typeface="+mn-lt"/>
              </a:rPr>
              <a:t>Client engagement: </a:t>
            </a:r>
            <a:r>
              <a:rPr lang="en-US" dirty="0">
                <a:ea typeface="+mn-lt"/>
                <a:cs typeface="+mn-lt"/>
              </a:rPr>
              <a:t>Interactions from existing clients, direct messages, event registrations and conversations prompted by your content</a:t>
            </a:r>
            <a:endParaRPr lang="en-US" dirty="0"/>
          </a:p>
          <a:p>
            <a:r>
              <a:rPr lang="en-US" dirty="0">
                <a:ea typeface="+mn-lt"/>
                <a:cs typeface="+mn-lt"/>
              </a:rPr>
              <a:t>Review results regularly and look for trends over time. Focus on the 2 – 3 key measures that support your business goals rather than trying to improve every available metric.</a:t>
            </a:r>
            <a:endParaRPr lang="en-US" dirty="0"/>
          </a:p>
          <a:p>
            <a:pPr marL="342900" indent="-342900"/>
            <a:endParaRPr lang="en-US" dirty="0"/>
          </a:p>
          <a:p>
            <a:pPr marL="342900" indent="-342900"/>
            <a:endParaRPr lang="en-US" b="1" i="1" dirty="0"/>
          </a:p>
          <a:p>
            <a:pPr marL="342900" indent="-342900">
              <a:buFont typeface="Arial" panose="020B0604020202020204" pitchFamily="34" charset="0"/>
              <a:buChar char="•"/>
            </a:pPr>
            <a:endParaRPr lang="en-US" b="1" dirty="0"/>
          </a:p>
          <a:p>
            <a:pPr marL="617220" lvl="1" indent="-342900"/>
            <a:endParaRPr lang="en-US" dirty="0"/>
          </a:p>
        </p:txBody>
      </p:sp>
      <p:sp>
        <p:nvSpPr>
          <p:cNvPr id="5" name="TextBox 4">
            <a:extLst>
              <a:ext uri="{FF2B5EF4-FFF2-40B4-BE49-F238E27FC236}">
                <a16:creationId xmlns:a16="http://schemas.microsoft.com/office/drawing/2014/main" id="{433754DD-66C7-FE6E-6B37-1E6064B69979}"/>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2985670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0EBC5-0E42-2D28-4B41-2D2B0BD7DE60}"/>
              </a:ext>
            </a:extLst>
          </p:cNvPr>
          <p:cNvSpPr>
            <a:spLocks noGrp="1"/>
          </p:cNvSpPr>
          <p:nvPr>
            <p:ph type="title"/>
          </p:nvPr>
        </p:nvSpPr>
        <p:spPr/>
        <p:txBody>
          <a:bodyPr/>
          <a:lstStyle/>
          <a:p>
            <a:r>
              <a:rPr lang="en-US"/>
              <a:t>What shapes your perspective</a:t>
            </a:r>
            <a:r>
              <a:rPr lang="en-US" dirty="0"/>
              <a:t>?</a:t>
            </a:r>
          </a:p>
        </p:txBody>
      </p:sp>
      <p:graphicFrame>
        <p:nvGraphicFramePr>
          <p:cNvPr id="4" name="Content Placeholder 3">
            <a:extLst>
              <a:ext uri="{FF2B5EF4-FFF2-40B4-BE49-F238E27FC236}">
                <a16:creationId xmlns:a16="http://schemas.microsoft.com/office/drawing/2014/main" id="{11E26723-B1F7-415B-9CB8-DF324C2B16F6}"/>
              </a:ext>
            </a:extLst>
          </p:cNvPr>
          <p:cNvGraphicFramePr>
            <a:graphicFrameLocks noGrp="1"/>
          </p:cNvGraphicFramePr>
          <p:nvPr>
            <p:ph sz="half" idx="2"/>
            <p:extLst>
              <p:ext uri="{D42A27DB-BD31-4B8C-83A1-F6EECF244321}">
                <p14:modId xmlns:p14="http://schemas.microsoft.com/office/powerpoint/2010/main" val="1727947052"/>
              </p:ext>
            </p:extLst>
          </p:nvPr>
        </p:nvGraphicFramePr>
        <p:xfrm>
          <a:off x="565190" y="2416810"/>
          <a:ext cx="11118160" cy="4203446"/>
        </p:xfrm>
        <a:graphic>
          <a:graphicData uri="http://schemas.openxmlformats.org/drawingml/2006/table">
            <a:tbl>
              <a:tblPr firstRow="1" bandRow="1">
                <a:tableStyleId>{5C22544A-7EE6-4342-B048-85BDC9FD1C3A}</a:tableStyleId>
              </a:tblPr>
              <a:tblGrid>
                <a:gridCol w="2779540">
                  <a:extLst>
                    <a:ext uri="{9D8B030D-6E8A-4147-A177-3AD203B41FA5}">
                      <a16:colId xmlns:a16="http://schemas.microsoft.com/office/drawing/2014/main" val="256795739"/>
                    </a:ext>
                  </a:extLst>
                </a:gridCol>
                <a:gridCol w="2779540">
                  <a:extLst>
                    <a:ext uri="{9D8B030D-6E8A-4147-A177-3AD203B41FA5}">
                      <a16:colId xmlns:a16="http://schemas.microsoft.com/office/drawing/2014/main" val="1716644067"/>
                    </a:ext>
                  </a:extLst>
                </a:gridCol>
                <a:gridCol w="2779540">
                  <a:extLst>
                    <a:ext uri="{9D8B030D-6E8A-4147-A177-3AD203B41FA5}">
                      <a16:colId xmlns:a16="http://schemas.microsoft.com/office/drawing/2014/main" val="1764594598"/>
                    </a:ext>
                  </a:extLst>
                </a:gridCol>
                <a:gridCol w="2779540">
                  <a:extLst>
                    <a:ext uri="{9D8B030D-6E8A-4147-A177-3AD203B41FA5}">
                      <a16:colId xmlns:a16="http://schemas.microsoft.com/office/drawing/2014/main" val="2059404337"/>
                    </a:ext>
                  </a:extLst>
                </a:gridCol>
              </a:tblGrid>
              <a:tr h="585545">
                <a:tc>
                  <a:txBody>
                    <a:bodyPr/>
                    <a:lstStyle/>
                    <a:p>
                      <a:pPr algn="ctr"/>
                      <a:r>
                        <a:rPr lang="en-US" dirty="0"/>
                        <a:t>What thought leaders do you respect and follow?</a:t>
                      </a:r>
                    </a:p>
                  </a:txBody>
                  <a:tcPr anchor="ctr">
                    <a:lnL w="12700">
                      <a:solidFill>
                        <a:schemeClr val="bg2">
                          <a:lumMod val="10000"/>
                        </a:schemeClr>
                      </a:solidFill>
                    </a:lnL>
                    <a:lnR w="12700">
                      <a:solidFill>
                        <a:schemeClr val="bg2">
                          <a:lumMod val="10000"/>
                        </a:schemeClr>
                      </a:solidFill>
                    </a:lnR>
                    <a:lnT w="12700">
                      <a:solidFill>
                        <a:schemeClr val="bg2">
                          <a:lumMod val="10000"/>
                        </a:schemeClr>
                      </a:solidFill>
                    </a:lnT>
                    <a:lnB w="12700">
                      <a:solidFill>
                        <a:schemeClr val="bg2">
                          <a:lumMod val="10000"/>
                        </a:schemeClr>
                      </a:solidFill>
                    </a:lnB>
                    <a:solidFill>
                      <a:schemeClr val="tx2"/>
                    </a:solidFill>
                  </a:tcPr>
                </a:tc>
                <a:tc>
                  <a:txBody>
                    <a:bodyPr/>
                    <a:lstStyle/>
                    <a:p>
                      <a:pPr algn="ctr"/>
                      <a:r>
                        <a:rPr lang="en-US" dirty="0"/>
                        <a:t>Where do you get your news?</a:t>
                      </a:r>
                    </a:p>
                  </a:txBody>
                  <a:tcPr anchor="ctr">
                    <a:lnL w="12700">
                      <a:solidFill>
                        <a:schemeClr val="bg2">
                          <a:lumMod val="10000"/>
                        </a:schemeClr>
                      </a:solidFill>
                    </a:lnL>
                    <a:lnR w="12700">
                      <a:solidFill>
                        <a:schemeClr val="bg2">
                          <a:lumMod val="10000"/>
                        </a:schemeClr>
                      </a:solidFill>
                    </a:lnR>
                    <a:lnT w="12700">
                      <a:solidFill>
                        <a:schemeClr val="bg2">
                          <a:lumMod val="10000"/>
                        </a:schemeClr>
                      </a:solidFill>
                    </a:lnT>
                    <a:lnB w="12700">
                      <a:solidFill>
                        <a:schemeClr val="bg2">
                          <a:lumMod val="10000"/>
                        </a:schemeClr>
                      </a:solidFill>
                    </a:lnB>
                    <a:solidFill>
                      <a:schemeClr val="tx2"/>
                    </a:solidFill>
                  </a:tcPr>
                </a:tc>
                <a:tc>
                  <a:txBody>
                    <a:bodyPr/>
                    <a:lstStyle/>
                    <a:p>
                      <a:pPr lvl="0" algn="ctr">
                        <a:buNone/>
                      </a:pPr>
                      <a:r>
                        <a:rPr lang="en-US" dirty="0"/>
                        <a:t>What topics do you search for in your industry?</a:t>
                      </a:r>
                    </a:p>
                  </a:txBody>
                  <a:tcPr anchor="ctr">
                    <a:lnL w="12700">
                      <a:solidFill>
                        <a:schemeClr val="bg2">
                          <a:lumMod val="10000"/>
                        </a:schemeClr>
                      </a:solidFill>
                    </a:lnL>
                    <a:lnR w="12700">
                      <a:solidFill>
                        <a:schemeClr val="bg2">
                          <a:lumMod val="10000"/>
                        </a:schemeClr>
                      </a:solidFill>
                    </a:lnR>
                    <a:lnT w="12700">
                      <a:solidFill>
                        <a:schemeClr val="bg2">
                          <a:lumMod val="10000"/>
                        </a:schemeClr>
                      </a:solidFill>
                    </a:lnT>
                    <a:lnB w="12700">
                      <a:solidFill>
                        <a:schemeClr val="bg2">
                          <a:lumMod val="10000"/>
                        </a:schemeClr>
                      </a:solidFill>
                    </a:lnB>
                    <a:solidFill>
                      <a:schemeClr val="tx2"/>
                    </a:solidFill>
                  </a:tcPr>
                </a:tc>
                <a:tc>
                  <a:txBody>
                    <a:bodyPr/>
                    <a:lstStyle/>
                    <a:p>
                      <a:pPr algn="ctr"/>
                      <a:r>
                        <a:rPr lang="en-US" dirty="0"/>
                        <a:t>Personal interests</a:t>
                      </a:r>
                    </a:p>
                  </a:txBody>
                  <a:tcPr anchor="ctr">
                    <a:lnL w="12700">
                      <a:solidFill>
                        <a:schemeClr val="bg2">
                          <a:lumMod val="10000"/>
                        </a:schemeClr>
                      </a:solidFill>
                    </a:lnL>
                    <a:lnR w="12700" cap="flat" cmpd="sng" algn="ctr">
                      <a:solidFill>
                        <a:schemeClr val="bg2">
                          <a:lumMod val="10000"/>
                        </a:schemeClr>
                      </a:solidFill>
                      <a:prstDash val="solid"/>
                      <a:round/>
                      <a:headEnd type="none" w="med" len="med"/>
                      <a:tailEnd type="none" w="med" len="med"/>
                    </a:lnR>
                    <a:lnT w="12700">
                      <a:solidFill>
                        <a:schemeClr val="bg2">
                          <a:lumMod val="10000"/>
                        </a:schemeClr>
                      </a:solidFill>
                    </a:lnT>
                    <a:lnB w="12700">
                      <a:solidFill>
                        <a:schemeClr val="bg2">
                          <a:lumMod val="10000"/>
                        </a:schemeClr>
                      </a:solidFill>
                    </a:lnB>
                    <a:solidFill>
                      <a:schemeClr val="tx2"/>
                    </a:solidFill>
                  </a:tcPr>
                </a:tc>
                <a:extLst>
                  <a:ext uri="{0D108BD9-81ED-4DB2-BD59-A6C34878D82A}">
                    <a16:rowId xmlns:a16="http://schemas.microsoft.com/office/drawing/2014/main" val="3690071080"/>
                  </a:ext>
                </a:extLst>
              </a:tr>
              <a:tr h="3289046">
                <a:tc>
                  <a:txBody>
                    <a:bodyPr/>
                    <a:lstStyle/>
                    <a:p>
                      <a:pPr marL="171450" lvl="0" indent="-171450">
                        <a:buFont typeface="Arial" panose="020B0604020202020204" pitchFamily="34" charset="0"/>
                        <a:buChar char="•"/>
                      </a:pPr>
                      <a:r>
                        <a:rPr lang="en-US" sz="1100" i="1"/>
                        <a:t>List industry researchers/leaders, business authors and subject-matter specialists here.</a:t>
                      </a:r>
                      <a:endParaRPr lang="en-US"/>
                    </a:p>
                  </a:txBody>
                  <a:tcPr>
                    <a:lnL w="12700">
                      <a:solidFill>
                        <a:schemeClr val="bg2">
                          <a:lumMod val="10000"/>
                        </a:schemeClr>
                      </a:solidFill>
                    </a:lnL>
                    <a:lnR w="12700">
                      <a:solidFill>
                        <a:schemeClr val="bg2">
                          <a:lumMod val="10000"/>
                        </a:schemeClr>
                      </a:solidFill>
                    </a:lnR>
                    <a:lnT w="12700">
                      <a:solidFill>
                        <a:schemeClr val="bg2">
                          <a:lumMod val="10000"/>
                        </a:schemeClr>
                      </a:solidFill>
                    </a:lnT>
                    <a:lnB w="12700">
                      <a:solidFill>
                        <a:schemeClr val="bg2">
                          <a:lumMod val="10000"/>
                        </a:schemeClr>
                      </a:solidFill>
                    </a:lnB>
                    <a:noFill/>
                  </a:tcPr>
                </a:tc>
                <a:tc>
                  <a:txBody>
                    <a:bodyPr/>
                    <a:lstStyle/>
                    <a:p>
                      <a:pPr marL="171450" lvl="0" indent="-171450">
                        <a:buFont typeface="Arial" panose="020B0604020202020204" pitchFamily="34" charset="0"/>
                        <a:buChar char="•"/>
                      </a:pPr>
                      <a:r>
                        <a:rPr lang="en-US" sz="1100" i="1" dirty="0"/>
                        <a:t>List trade publications, national news and professional associations here.</a:t>
                      </a:r>
                    </a:p>
                  </a:txBody>
                  <a:tcPr>
                    <a:lnL w="12700">
                      <a:solidFill>
                        <a:schemeClr val="bg2">
                          <a:lumMod val="10000"/>
                        </a:schemeClr>
                      </a:solidFill>
                    </a:lnL>
                    <a:lnR w="12700">
                      <a:solidFill>
                        <a:schemeClr val="bg2">
                          <a:lumMod val="10000"/>
                        </a:schemeClr>
                      </a:solidFill>
                    </a:lnR>
                    <a:lnT w="12700">
                      <a:solidFill>
                        <a:schemeClr val="bg2">
                          <a:lumMod val="10000"/>
                        </a:schemeClr>
                      </a:solidFill>
                    </a:lnT>
                    <a:lnB w="12700">
                      <a:solidFill>
                        <a:schemeClr val="bg2">
                          <a:lumMod val="10000"/>
                        </a:schemeClr>
                      </a:solidFill>
                    </a:lnB>
                    <a:noFill/>
                  </a:tcPr>
                </a:tc>
                <a:tc>
                  <a:txBody>
                    <a:bodyPr/>
                    <a:lstStyle/>
                    <a:p>
                      <a:pPr marL="171450" lvl="0" indent="-171450">
                        <a:buFont typeface="Arial" panose="020B0604020202020204" pitchFamily="34" charset="0"/>
                        <a:buChar char="•"/>
                      </a:pPr>
                      <a:r>
                        <a:rPr lang="en-US" sz="1100" i="1"/>
                        <a:t>List as applicable – this might include topics related to client trends, industry regulations, business growth or planning issues and client pain points.</a:t>
                      </a:r>
                      <a:endParaRPr lang="en-US" sz="1100" i="1" dirty="0"/>
                    </a:p>
                  </a:txBody>
                  <a:tcPr>
                    <a:lnL w="12700">
                      <a:solidFill>
                        <a:schemeClr val="bg2">
                          <a:lumMod val="10000"/>
                        </a:schemeClr>
                      </a:solidFill>
                    </a:lnL>
                    <a:lnR w="12700">
                      <a:solidFill>
                        <a:schemeClr val="bg2">
                          <a:lumMod val="10000"/>
                        </a:schemeClr>
                      </a:solidFill>
                    </a:lnR>
                    <a:lnT w="12700">
                      <a:solidFill>
                        <a:schemeClr val="bg2">
                          <a:lumMod val="10000"/>
                        </a:schemeClr>
                      </a:solidFill>
                    </a:lnT>
                    <a:lnB w="12700">
                      <a:solidFill>
                        <a:schemeClr val="bg2">
                          <a:lumMod val="10000"/>
                        </a:schemeClr>
                      </a:solidFill>
                    </a:lnB>
                    <a:noFill/>
                  </a:tcPr>
                </a:tc>
                <a:tc>
                  <a:txBody>
                    <a:bodyPr/>
                    <a:lstStyle/>
                    <a:p>
                      <a:pPr marL="171450" lvl="0" indent="-171450">
                        <a:buFont typeface="Arial" panose="020B0604020202020204" pitchFamily="34" charset="0"/>
                        <a:buChar char="•"/>
                      </a:pPr>
                      <a:r>
                        <a:rPr lang="en-US" sz="1100" i="1" dirty="0"/>
                        <a:t>List your personal interests here.</a:t>
                      </a:r>
                    </a:p>
                  </a:txBody>
                  <a:tcPr>
                    <a:lnL w="12700">
                      <a:solidFill>
                        <a:schemeClr val="bg2">
                          <a:lumMod val="10000"/>
                        </a:schemeClr>
                      </a:solidFill>
                    </a:lnL>
                    <a:lnR w="12700" cap="flat" cmpd="sng" algn="ctr">
                      <a:solidFill>
                        <a:schemeClr val="bg2">
                          <a:lumMod val="10000"/>
                        </a:schemeClr>
                      </a:solidFill>
                      <a:prstDash val="solid"/>
                      <a:round/>
                      <a:headEnd type="none" w="med" len="med"/>
                      <a:tailEnd type="none" w="med" len="med"/>
                    </a:lnR>
                    <a:lnT w="12700">
                      <a:solidFill>
                        <a:schemeClr val="bg2">
                          <a:lumMod val="10000"/>
                        </a:schemeClr>
                      </a:solidFill>
                    </a:lnT>
                    <a:lnB w="12700">
                      <a:solidFill>
                        <a:schemeClr val="bg2">
                          <a:lumMod val="10000"/>
                        </a:schemeClr>
                      </a:solidFill>
                    </a:lnB>
                    <a:noFill/>
                  </a:tcPr>
                </a:tc>
                <a:extLst>
                  <a:ext uri="{0D108BD9-81ED-4DB2-BD59-A6C34878D82A}">
                    <a16:rowId xmlns:a16="http://schemas.microsoft.com/office/drawing/2014/main" val="1878683290"/>
                  </a:ext>
                </a:extLst>
              </a:tr>
            </a:tbl>
          </a:graphicData>
        </a:graphic>
      </p:graphicFrame>
      <p:sp>
        <p:nvSpPr>
          <p:cNvPr id="5" name="TextBox 4">
            <a:extLst>
              <a:ext uri="{FF2B5EF4-FFF2-40B4-BE49-F238E27FC236}">
                <a16:creationId xmlns:a16="http://schemas.microsoft.com/office/drawing/2014/main" id="{4EAE1F03-0027-CB56-F9CE-D4B09154FDBC}"/>
              </a:ext>
            </a:extLst>
          </p:cNvPr>
          <p:cNvSpPr txBox="1"/>
          <p:nvPr/>
        </p:nvSpPr>
        <p:spPr>
          <a:xfrm>
            <a:off x="508650" y="1682496"/>
            <a:ext cx="11296254" cy="923330"/>
          </a:xfrm>
          <a:prstGeom prst="rect">
            <a:avLst/>
          </a:prstGeom>
          <a:noFill/>
        </p:spPr>
        <p:txBody>
          <a:bodyPr wrap="square" lIns="91440" tIns="45720" rIns="91440" bIns="45720" rtlCol="0" anchor="t">
            <a:spAutoFit/>
          </a:bodyPr>
          <a:lstStyle/>
          <a:p>
            <a:r>
              <a:rPr lang="en-US" i="1" dirty="0"/>
              <a:t>Answer these questions based on you and your organization. This may help inform your content pillars, and can give you a good list of other social media accounts to turn to for inspiration for your own posts.</a:t>
            </a:r>
          </a:p>
          <a:p>
            <a:endParaRPr lang="en-CA" dirty="0"/>
          </a:p>
        </p:txBody>
      </p:sp>
      <p:sp>
        <p:nvSpPr>
          <p:cNvPr id="6" name="TextBox 5">
            <a:extLst>
              <a:ext uri="{FF2B5EF4-FFF2-40B4-BE49-F238E27FC236}">
                <a16:creationId xmlns:a16="http://schemas.microsoft.com/office/drawing/2014/main" id="{CD71E933-DAAC-09EB-CB6F-489B74D46681}"/>
              </a:ext>
            </a:extLst>
          </p:cNvPr>
          <p:cNvSpPr txBox="1">
            <a:spLocks noGrp="1" noRot="1" noMove="1" noResize="1" noEditPoints="1" noAdjustHandles="1" noChangeArrowheads="1" noChangeShapeType="1"/>
          </p:cNvSpPr>
          <p:nvPr/>
        </p:nvSpPr>
        <p:spPr>
          <a:xfrm>
            <a:off x="508650" y="6627168"/>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2460287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20FF2-A14C-6A1C-8B01-6AE5A84A1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C05DE-D504-2F10-CB6E-6747FB1B518F}"/>
              </a:ext>
            </a:extLst>
          </p:cNvPr>
          <p:cNvSpPr>
            <a:spLocks noGrp="1"/>
          </p:cNvSpPr>
          <p:nvPr>
            <p:ph type="title"/>
          </p:nvPr>
        </p:nvSpPr>
        <p:spPr/>
        <p:txBody>
          <a:bodyPr/>
          <a:lstStyle/>
          <a:p>
            <a:r>
              <a:rPr lang="en-US" dirty="0"/>
              <a:t>Your strategy at-a-glance</a:t>
            </a:r>
          </a:p>
        </p:txBody>
      </p:sp>
      <p:sp>
        <p:nvSpPr>
          <p:cNvPr id="4" name="TextBox 3">
            <a:extLst>
              <a:ext uri="{FF2B5EF4-FFF2-40B4-BE49-F238E27FC236}">
                <a16:creationId xmlns:a16="http://schemas.microsoft.com/office/drawing/2014/main" id="{93669DBD-E85B-4400-4BC6-690FAEF6E4AA}"/>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ea typeface="+mn-lt"/>
                <a:cs typeface="+mn-lt"/>
              </a:rPr>
              <a:t>Developed by </a:t>
            </a:r>
            <a:r>
              <a:rPr lang="en-US" sz="900" dirty="0" err="1">
                <a:solidFill>
                  <a:schemeClr val="bg1"/>
                </a:solidFill>
                <a:ea typeface="+mn-lt"/>
                <a:cs typeface="+mn-lt"/>
              </a:rPr>
              <a:t>SagePath</a:t>
            </a:r>
            <a:r>
              <a:rPr lang="en-US" sz="900" dirty="0">
                <a:solidFill>
                  <a:schemeClr val="bg1"/>
                </a:solidFill>
                <a:ea typeface="+mn-lt"/>
                <a:cs typeface="+mn-lt"/>
              </a:rPr>
              <a:t> Consulting Ltd. Used with permission. </a:t>
            </a:r>
          </a:p>
        </p:txBody>
      </p:sp>
    </p:spTree>
    <p:extLst>
      <p:ext uri="{BB962C8B-B14F-4D97-AF65-F5344CB8AC3E}">
        <p14:creationId xmlns:p14="http://schemas.microsoft.com/office/powerpoint/2010/main" val="2211316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38240-D4A3-9A06-4220-92B555DBB3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EEDD69-B63E-3596-8A87-04A20E9273DB}"/>
              </a:ext>
            </a:extLst>
          </p:cNvPr>
          <p:cNvSpPr>
            <a:spLocks noGrp="1"/>
          </p:cNvSpPr>
          <p:nvPr>
            <p:ph type="title"/>
          </p:nvPr>
        </p:nvSpPr>
        <p:spPr/>
        <p:txBody>
          <a:bodyPr/>
          <a:lstStyle/>
          <a:p>
            <a:r>
              <a:rPr lang="en-US" dirty="0"/>
              <a:t>Your strategy at-a-glance</a:t>
            </a:r>
          </a:p>
        </p:txBody>
      </p:sp>
      <p:sp>
        <p:nvSpPr>
          <p:cNvPr id="3" name="Content Placeholder 2">
            <a:extLst>
              <a:ext uri="{FF2B5EF4-FFF2-40B4-BE49-F238E27FC236}">
                <a16:creationId xmlns:a16="http://schemas.microsoft.com/office/drawing/2014/main" id="{31A9BDE5-D356-308E-49E4-6F042E002973}"/>
              </a:ext>
            </a:extLst>
          </p:cNvPr>
          <p:cNvSpPr>
            <a:spLocks noGrp="1"/>
          </p:cNvSpPr>
          <p:nvPr>
            <p:ph sz="half" idx="2"/>
          </p:nvPr>
        </p:nvSpPr>
        <p:spPr/>
        <p:txBody>
          <a:bodyPr vert="horz" lIns="91440" tIns="45720" rIns="91440" bIns="45720" rtlCol="0" anchor="t">
            <a:normAutofit fontScale="77500" lnSpcReduction="20000"/>
          </a:bodyPr>
          <a:lstStyle/>
          <a:p>
            <a:pPr marL="342900" indent="-342900">
              <a:buChar char="•"/>
            </a:pPr>
            <a:r>
              <a:rPr lang="en-US" b="1" dirty="0"/>
              <a:t>Our primary social media goals: </a:t>
            </a:r>
          </a:p>
          <a:p>
            <a:pPr marL="617220" lvl="1" indent="-342900"/>
            <a:r>
              <a:rPr lang="en-US" dirty="0"/>
              <a:t>[Insert top 2 – 3 goals]</a:t>
            </a:r>
          </a:p>
          <a:p>
            <a:pPr marL="342900" indent="-342900">
              <a:buFont typeface="Arial" panose="020B0604020202020204" pitchFamily="34" charset="0"/>
              <a:buChar char="•"/>
            </a:pPr>
            <a:r>
              <a:rPr lang="en-US" b="1" dirty="0"/>
              <a:t>Our priority audience:</a:t>
            </a:r>
          </a:p>
          <a:p>
            <a:pPr marL="617220" lvl="1" indent="-342900"/>
            <a:r>
              <a:rPr lang="en-US" dirty="0"/>
              <a:t>[Insert primary and secondary audiences]</a:t>
            </a:r>
          </a:p>
          <a:p>
            <a:pPr marL="342900" indent="-342900">
              <a:buFont typeface="Arial" panose="020B0604020202020204" pitchFamily="34" charset="0"/>
              <a:buChar char="•"/>
            </a:pPr>
            <a:r>
              <a:rPr lang="en-US" b="1" dirty="0"/>
              <a:t>Our platforms:</a:t>
            </a:r>
          </a:p>
          <a:p>
            <a:pPr marL="617220" lvl="1" indent="-342900"/>
            <a:r>
              <a:rPr lang="en-US" dirty="0"/>
              <a:t>[Insert platform(s)]</a:t>
            </a:r>
            <a:endParaRPr lang="en-US" b="1" dirty="0"/>
          </a:p>
          <a:p>
            <a:pPr marL="342900" indent="-342900">
              <a:buFont typeface="Arial" panose="020B0604020202020204" pitchFamily="34" charset="0"/>
              <a:buChar char="•"/>
            </a:pPr>
            <a:r>
              <a:rPr lang="en-US" b="1" dirty="0"/>
              <a:t>Our content pillars:</a:t>
            </a:r>
          </a:p>
          <a:p>
            <a:pPr marL="617220" lvl="1" indent="-342900"/>
            <a:r>
              <a:rPr lang="en-US" dirty="0"/>
              <a:t>[Insert pillars]</a:t>
            </a:r>
          </a:p>
          <a:p>
            <a:pPr marL="342900" indent="-342900">
              <a:buFont typeface="Arial" panose="020B0604020202020204" pitchFamily="34" charset="0"/>
              <a:buChar char="•"/>
            </a:pPr>
            <a:r>
              <a:rPr lang="en-US" b="1" dirty="0"/>
              <a:t>Our realistic </a:t>
            </a:r>
            <a:r>
              <a:rPr lang="en-US" b="1"/>
              <a:t>posting frequency:</a:t>
            </a:r>
            <a:endParaRPr lang="en-US" b="1" dirty="0"/>
          </a:p>
          <a:p>
            <a:pPr marL="617220" lvl="1" indent="-342900"/>
            <a:r>
              <a:rPr lang="en-US" dirty="0"/>
              <a:t>[Insert response]</a:t>
            </a:r>
          </a:p>
          <a:p>
            <a:pPr marL="342900" indent="-342900">
              <a:buFont typeface="Arial" panose="020B0604020202020204" pitchFamily="34" charset="0"/>
              <a:buChar char="•"/>
            </a:pPr>
            <a:r>
              <a:rPr lang="en-US" b="1" dirty="0"/>
              <a:t>Who is responsible for content and approvals?</a:t>
            </a:r>
          </a:p>
          <a:p>
            <a:pPr marL="617220" lvl="1" indent="-342900"/>
            <a:r>
              <a:rPr lang="en-US" dirty="0"/>
              <a:t>[Insert response]</a:t>
            </a:r>
          </a:p>
          <a:p>
            <a:pPr marL="342900" indent="-342900">
              <a:buFont typeface="Arial" panose="020B0604020202020204" pitchFamily="34" charset="0"/>
              <a:buChar char="•"/>
            </a:pPr>
            <a:r>
              <a:rPr lang="en-US" b="1" dirty="0"/>
              <a:t>How will we know the strategy is working?</a:t>
            </a:r>
          </a:p>
          <a:p>
            <a:pPr marL="617220" lvl="1" indent="-342900"/>
            <a:r>
              <a:rPr lang="en-US"/>
              <a:t>[Insert 2 – 3 KPIs]</a:t>
            </a:r>
          </a:p>
          <a:p>
            <a:pPr marL="617220" lvl="1" indent="-342900"/>
            <a:endParaRPr lang="en-US" dirty="0"/>
          </a:p>
        </p:txBody>
      </p:sp>
      <p:sp>
        <p:nvSpPr>
          <p:cNvPr id="5" name="TextBox 4">
            <a:extLst>
              <a:ext uri="{FF2B5EF4-FFF2-40B4-BE49-F238E27FC236}">
                <a16:creationId xmlns:a16="http://schemas.microsoft.com/office/drawing/2014/main" id="{A432EB46-5A6C-567C-7214-714FDECE884C}"/>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3607453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57568-742E-EB6E-2B73-D8F73174532A}"/>
              </a:ext>
            </a:extLst>
          </p:cNvPr>
          <p:cNvSpPr>
            <a:spLocks noGrp="1"/>
          </p:cNvSpPr>
          <p:nvPr>
            <p:ph type="title"/>
          </p:nvPr>
        </p:nvSpPr>
        <p:spPr/>
        <p:txBody>
          <a:bodyPr/>
          <a:lstStyle/>
          <a:p>
            <a:r>
              <a:rPr lang="en-US"/>
              <a:t>How to use this strategy deck</a:t>
            </a:r>
            <a:endParaRPr lang="en-CA" dirty="0"/>
          </a:p>
        </p:txBody>
      </p:sp>
      <p:sp>
        <p:nvSpPr>
          <p:cNvPr id="3" name="Content Placeholder 2">
            <a:extLst>
              <a:ext uri="{FF2B5EF4-FFF2-40B4-BE49-F238E27FC236}">
                <a16:creationId xmlns:a16="http://schemas.microsoft.com/office/drawing/2014/main" id="{9CDBF9EF-17AB-007C-289D-F30180EB038E}"/>
              </a:ext>
            </a:extLst>
          </p:cNvPr>
          <p:cNvSpPr>
            <a:spLocks noGrp="1"/>
          </p:cNvSpPr>
          <p:nvPr>
            <p:ph sz="half" idx="2"/>
          </p:nvPr>
        </p:nvSpPr>
        <p:spPr/>
        <p:txBody>
          <a:bodyPr lIns="91440" tIns="45720" rIns="91440" bIns="45720" anchor="t"/>
          <a:lstStyle/>
          <a:p>
            <a:r>
              <a:rPr lang="en-US" sz="1800">
                <a:ea typeface="+mn-lt"/>
                <a:cs typeface="+mn-lt"/>
              </a:rPr>
              <a:t>This strategy deck is designed to help you create a clear, practical roadmap for your organization's social media presence.</a:t>
            </a:r>
            <a:endParaRPr lang="en-US" sz="1800"/>
          </a:p>
          <a:p>
            <a:r>
              <a:rPr lang="en-US" sz="1800">
                <a:ea typeface="+mn-lt"/>
                <a:cs typeface="+mn-lt"/>
              </a:rPr>
              <a:t>Work through each section in order, either on your own or with your team. Answer the questions honestly, tailor the examples to your business, and replace any placeholder text with your own information. There are no right or wrong answers; the goal is to create a strategy that reflects your business, your clients, and your goals.</a:t>
            </a:r>
            <a:endParaRPr lang="en-US" sz="1800"/>
          </a:p>
          <a:p>
            <a:pPr lvl="1">
              <a:buNone/>
            </a:pPr>
            <a:r>
              <a:rPr lang="en-US">
                <a:ea typeface="+mn-lt"/>
                <a:cs typeface="+mn-lt"/>
              </a:rPr>
              <a:t>By the time you've completed the deck, you'll have:</a:t>
            </a:r>
            <a:endParaRPr lang="en-US"/>
          </a:p>
          <a:p>
            <a:pPr marL="285750" indent="-285750">
              <a:buFont typeface="Arial"/>
              <a:buChar char="•"/>
            </a:pPr>
            <a:r>
              <a:rPr lang="en-US" sz="1400">
                <a:ea typeface="+mn-lt"/>
                <a:cs typeface="+mn-lt"/>
              </a:rPr>
              <a:t>Clearly defined goals for your social media efforts </a:t>
            </a:r>
            <a:endParaRPr lang="en-US" sz="1400"/>
          </a:p>
          <a:p>
            <a:pPr marL="285750" indent="-285750">
              <a:buFont typeface="Arial"/>
              <a:buChar char="•"/>
            </a:pPr>
            <a:r>
              <a:rPr lang="en-US" sz="1400">
                <a:ea typeface="+mn-lt"/>
                <a:cs typeface="+mn-lt"/>
              </a:rPr>
              <a:t>An understanding of which platforms are right for your audience </a:t>
            </a:r>
            <a:endParaRPr lang="en-US" sz="1400"/>
          </a:p>
          <a:p>
            <a:pPr marL="285750" indent="-285750">
              <a:buFont typeface="Arial"/>
              <a:buChar char="•"/>
            </a:pPr>
            <a:r>
              <a:rPr lang="en-US" sz="1400">
                <a:ea typeface="+mn-lt"/>
                <a:cs typeface="+mn-lt"/>
              </a:rPr>
              <a:t>A set of content pillars that keep your messaging consistent </a:t>
            </a:r>
            <a:endParaRPr lang="en-US" sz="1400"/>
          </a:p>
          <a:p>
            <a:pPr marL="285750" indent="-285750">
              <a:buFont typeface="Arial"/>
              <a:buChar char="•"/>
            </a:pPr>
            <a:r>
              <a:rPr lang="en-US" sz="1400">
                <a:ea typeface="+mn-lt"/>
                <a:cs typeface="+mn-lt"/>
              </a:rPr>
              <a:t>A framework for creating content that supports your business objectives </a:t>
            </a:r>
            <a:endParaRPr lang="en-US" sz="1400"/>
          </a:p>
          <a:p>
            <a:r>
              <a:rPr lang="en-US" sz="1800">
                <a:ea typeface="+mn-lt"/>
                <a:cs typeface="+mn-lt"/>
              </a:rPr>
              <a:t>Your strategy isn't meant to be static. Revisit it regularly as your business evolves, your audience changes, or you introduce new services.</a:t>
            </a:r>
            <a:endParaRPr lang="en-US" sz="1800"/>
          </a:p>
          <a:p>
            <a:endParaRPr lang="en-CA" dirty="0"/>
          </a:p>
        </p:txBody>
      </p:sp>
      <p:sp>
        <p:nvSpPr>
          <p:cNvPr id="5" name="TextBox 4">
            <a:extLst>
              <a:ext uri="{FF2B5EF4-FFF2-40B4-BE49-F238E27FC236}">
                <a16:creationId xmlns:a16="http://schemas.microsoft.com/office/drawing/2014/main" id="{AE571218-0FE5-C36D-C81F-EC25E6631432}"/>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tx2"/>
                </a:solidFill>
                <a:ea typeface="+mn-lt"/>
                <a:cs typeface="+mn-lt"/>
              </a:rPr>
              <a:t>Developed by </a:t>
            </a:r>
            <a:r>
              <a:rPr lang="en-US" sz="900" dirty="0" err="1">
                <a:solidFill>
                  <a:schemeClr val="tx2"/>
                </a:solidFill>
                <a:ea typeface="+mn-lt"/>
                <a:cs typeface="+mn-lt"/>
              </a:rPr>
              <a:t>SagePath</a:t>
            </a:r>
            <a:r>
              <a:rPr lang="en-US" sz="900" dirty="0">
                <a:solidFill>
                  <a:schemeClr val="tx2"/>
                </a:solidFill>
                <a:ea typeface="+mn-lt"/>
                <a:cs typeface="+mn-lt"/>
              </a:rPr>
              <a:t> Consulting Ltd. Used with permission. </a:t>
            </a:r>
          </a:p>
        </p:txBody>
      </p:sp>
    </p:spTree>
    <p:extLst>
      <p:ext uri="{BB962C8B-B14F-4D97-AF65-F5344CB8AC3E}">
        <p14:creationId xmlns:p14="http://schemas.microsoft.com/office/powerpoint/2010/main" val="2425403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A15FD-8080-9460-6ACB-096E54E00E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9C3221-331B-D8AB-A910-EAAEC6C71527}"/>
              </a:ext>
            </a:extLst>
          </p:cNvPr>
          <p:cNvSpPr>
            <a:spLocks noGrp="1"/>
          </p:cNvSpPr>
          <p:nvPr>
            <p:ph type="title"/>
          </p:nvPr>
        </p:nvSpPr>
        <p:spPr/>
        <p:txBody>
          <a:bodyPr/>
          <a:lstStyle/>
          <a:p>
            <a:r>
              <a:rPr lang="en-US"/>
              <a:t>Goals</a:t>
            </a:r>
          </a:p>
        </p:txBody>
      </p:sp>
      <p:sp>
        <p:nvSpPr>
          <p:cNvPr id="3" name="Content Placeholder 2">
            <a:extLst>
              <a:ext uri="{FF2B5EF4-FFF2-40B4-BE49-F238E27FC236}">
                <a16:creationId xmlns:a16="http://schemas.microsoft.com/office/drawing/2014/main" id="{13DA9807-AEC0-7E32-917C-65346D5F94D1}"/>
              </a:ext>
            </a:extLst>
          </p:cNvPr>
          <p:cNvSpPr>
            <a:spLocks noGrp="1"/>
          </p:cNvSpPr>
          <p:nvPr>
            <p:ph sz="half" idx="2"/>
          </p:nvPr>
        </p:nvSpPr>
        <p:spPr/>
        <p:txBody>
          <a:bodyPr vert="horz" lIns="91440" tIns="45720" rIns="91440" bIns="45720" rtlCol="0" anchor="t">
            <a:normAutofit fontScale="92500" lnSpcReduction="20000"/>
          </a:bodyPr>
          <a:lstStyle/>
          <a:p>
            <a:pPr marL="342900" indent="-342900">
              <a:buChar char="•"/>
            </a:pPr>
            <a:r>
              <a:rPr lang="en-US" b="1" i="1" dirty="0"/>
              <a:t>Goal #1</a:t>
            </a:r>
          </a:p>
          <a:p>
            <a:pPr marL="560070" lvl="1" indent="-285750"/>
            <a:r>
              <a:rPr lang="en-US" i="1" dirty="0">
                <a:ea typeface="+mn-lt"/>
                <a:cs typeface="+mn-lt"/>
              </a:rPr>
              <a:t>What is your primary goal or reason for using social media? Build brand awareness? Generate leads? Deepen relationships and encourage further engagement with existing clients? </a:t>
            </a:r>
          </a:p>
          <a:p>
            <a:pPr marL="834390" lvl="3" indent="-285750"/>
            <a:r>
              <a:rPr lang="en-US" b="1" i="1" dirty="0">
                <a:ea typeface="+mn-lt"/>
                <a:cs typeface="+mn-lt"/>
              </a:rPr>
              <a:t>Example</a:t>
            </a:r>
            <a:r>
              <a:rPr lang="en-US" i="1" dirty="0">
                <a:ea typeface="+mn-lt"/>
                <a:cs typeface="+mn-lt"/>
              </a:rPr>
              <a:t>: Build brand awareness and trust. Establish ourselves as a credible resource to help high-net-worth prospects achieve their personal and business financial goals; grow our following with more prospects and existing clients.</a:t>
            </a:r>
          </a:p>
          <a:p>
            <a:pPr marL="342900" indent="-342900">
              <a:buFont typeface="Arial" panose="020B0604020202020204" pitchFamily="34" charset="0"/>
              <a:buChar char="•"/>
            </a:pPr>
            <a:r>
              <a:rPr lang="en-US" b="1" i="1" dirty="0"/>
              <a:t>Goal #2</a:t>
            </a:r>
          </a:p>
          <a:p>
            <a:pPr marL="617220" lvl="1" indent="-342900"/>
            <a:r>
              <a:rPr lang="en-US" i="1" dirty="0"/>
              <a:t>What is another goal you have for social media? Do you want to position yourself/your organization as a thought leader? Drive traffic to your website? Highlight your capabilities and services?</a:t>
            </a:r>
          </a:p>
          <a:p>
            <a:pPr marL="891540" lvl="3" indent="-342900"/>
            <a:r>
              <a:rPr lang="en-US" b="1" i="1" dirty="0">
                <a:ea typeface="+mn-lt"/>
                <a:cs typeface="+mn-lt"/>
              </a:rPr>
              <a:t>Example</a:t>
            </a:r>
            <a:r>
              <a:rPr lang="en-US" i="1" dirty="0">
                <a:ea typeface="+mn-lt"/>
                <a:cs typeface="+mn-lt"/>
              </a:rPr>
              <a:t>: Build our pipeline. Leverage social media to outline our capabilities and examples of our work; drive traffic to the website for followers to connect with us and learn more.</a:t>
            </a:r>
            <a:endParaRPr lang="en-US" i="1" dirty="0"/>
          </a:p>
          <a:p>
            <a:pPr marL="342900" indent="-342900">
              <a:buFont typeface="Arial" panose="020B0604020202020204" pitchFamily="34" charset="0"/>
              <a:buChar char="•"/>
            </a:pPr>
            <a:r>
              <a:rPr lang="en-US" b="1" i="1" dirty="0"/>
              <a:t>Goal #3</a:t>
            </a:r>
          </a:p>
          <a:p>
            <a:pPr marL="617220" lvl="1" indent="-342900"/>
            <a:r>
              <a:rPr lang="en-US" i="1" dirty="0"/>
              <a:t>Do you have any additional goals for social media? Keep your goals clear and don’t spread yourself too thin; focus on your top 2 – 3 goals for now.</a:t>
            </a:r>
          </a:p>
          <a:p>
            <a:pPr marL="891540" lvl="3" indent="-342900"/>
            <a:r>
              <a:rPr lang="en-US" b="1" i="1" dirty="0">
                <a:ea typeface="+mn-lt"/>
                <a:cs typeface="+mn-lt"/>
              </a:rPr>
              <a:t>Example</a:t>
            </a:r>
            <a:r>
              <a:rPr lang="en-US" i="1" dirty="0">
                <a:ea typeface="+mn-lt"/>
                <a:cs typeface="+mn-lt"/>
              </a:rPr>
              <a:t>: Leverage social media as a client engagement tool, keeping our brand and capabilities top-of-mind with client </a:t>
            </a:r>
            <a:r>
              <a:rPr lang="en-US" i="1">
                <a:ea typeface="+mn-lt"/>
                <a:cs typeface="+mn-lt"/>
              </a:rPr>
              <a:t>followers and reinforcing value beyond product.</a:t>
            </a:r>
            <a:endParaRPr lang="en-US" i="1"/>
          </a:p>
        </p:txBody>
      </p:sp>
      <p:sp>
        <p:nvSpPr>
          <p:cNvPr id="5" name="TextBox 4">
            <a:extLst>
              <a:ext uri="{FF2B5EF4-FFF2-40B4-BE49-F238E27FC236}">
                <a16:creationId xmlns:a16="http://schemas.microsoft.com/office/drawing/2014/main" id="{AECBFCCE-DD45-069D-B365-EAC76B1C9B9A}"/>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4132916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E1EFA-8A65-9F4B-4F37-103BBF3072FB}"/>
              </a:ext>
            </a:extLst>
          </p:cNvPr>
          <p:cNvSpPr>
            <a:spLocks noGrp="1"/>
          </p:cNvSpPr>
          <p:nvPr>
            <p:ph type="title"/>
          </p:nvPr>
        </p:nvSpPr>
        <p:spPr/>
        <p:txBody>
          <a:bodyPr/>
          <a:lstStyle/>
          <a:p>
            <a:r>
              <a:rPr lang="en-US"/>
              <a:t>Strategy</a:t>
            </a:r>
          </a:p>
        </p:txBody>
      </p:sp>
      <p:sp>
        <p:nvSpPr>
          <p:cNvPr id="3" name="Content Placeholder 2">
            <a:extLst>
              <a:ext uri="{FF2B5EF4-FFF2-40B4-BE49-F238E27FC236}">
                <a16:creationId xmlns:a16="http://schemas.microsoft.com/office/drawing/2014/main" id="{8E56D6E1-3C90-752A-3C4B-96BD062FCB08}"/>
              </a:ext>
            </a:extLst>
          </p:cNvPr>
          <p:cNvSpPr>
            <a:spLocks noGrp="1"/>
          </p:cNvSpPr>
          <p:nvPr>
            <p:ph sz="half" idx="2"/>
          </p:nvPr>
        </p:nvSpPr>
        <p:spPr>
          <a:xfrm>
            <a:off x="517870" y="2051176"/>
            <a:ext cx="11165480" cy="3656702"/>
          </a:xfrm>
        </p:spPr>
        <p:txBody>
          <a:bodyPr vert="horz" lIns="91440" tIns="45720" rIns="91440" bIns="45720" rtlCol="0" anchor="t">
            <a:normAutofit fontScale="92500" lnSpcReduction="20000"/>
          </a:bodyPr>
          <a:lstStyle/>
          <a:p>
            <a:pPr marL="342900" indent="-342900">
              <a:buChar char="•"/>
            </a:pPr>
            <a:r>
              <a:rPr lang="en-US" sz="1800" i="1" dirty="0"/>
              <a:t>How will you achieve your social media goals? </a:t>
            </a:r>
            <a:r>
              <a:rPr lang="en-US" sz="1800" i="1"/>
              <a:t>Consider the following as you build your approach</a:t>
            </a:r>
            <a:r>
              <a:rPr lang="en-US" sz="1800" i="1" dirty="0"/>
              <a:t>.</a:t>
            </a:r>
          </a:p>
          <a:p>
            <a:pPr marL="617220" lvl="1" indent="-342900"/>
            <a:r>
              <a:rPr lang="en-US" sz="1500" b="1" dirty="0"/>
              <a:t>Grow our following. </a:t>
            </a:r>
            <a:r>
              <a:rPr lang="en-US" sz="1500"/>
              <a:t>Invite/encourage current clients to follow your firm on social media. This can be done through encouraging people to follow you on social in email newsletters, putting your social links in your email signatures or actively inviting people to follow you through platform outreach.</a:t>
            </a:r>
          </a:p>
          <a:p>
            <a:pPr marL="617220" lvl="1" indent="-342900"/>
            <a:r>
              <a:rPr lang="en-US" sz="1500" b="1"/>
              <a:t>Create consistent content pillars</a:t>
            </a:r>
            <a:r>
              <a:rPr lang="en-US" sz="1500"/>
              <a:t>. Identify 3 </a:t>
            </a:r>
            <a:r>
              <a:rPr lang="en-US" sz="1500" dirty="0"/>
              <a:t>– </a:t>
            </a:r>
            <a:r>
              <a:rPr lang="en-US" sz="1500"/>
              <a:t>5 </a:t>
            </a:r>
            <a:r>
              <a:rPr lang="en-US" sz="1500" dirty="0"/>
              <a:t>key </a:t>
            </a:r>
            <a:r>
              <a:rPr lang="en-US" sz="1500"/>
              <a:t>themes/</a:t>
            </a:r>
            <a:r>
              <a:rPr lang="en-US" sz="1500" dirty="0"/>
              <a:t>topics that </a:t>
            </a:r>
            <a:r>
              <a:rPr lang="en-US" sz="1500"/>
              <a:t>reflect your audience</a:t>
            </a:r>
            <a:r>
              <a:rPr lang="en-US" sz="1500" dirty="0"/>
              <a:t>, </a:t>
            </a:r>
            <a:r>
              <a:rPr lang="en-US" sz="1500"/>
              <a:t>services and areas </a:t>
            </a:r>
            <a:r>
              <a:rPr lang="en-US" sz="1500" dirty="0"/>
              <a:t>of </a:t>
            </a:r>
            <a:r>
              <a:rPr lang="en-US" sz="1500"/>
              <a:t>expertise</a:t>
            </a:r>
            <a:r>
              <a:rPr lang="en-US" sz="1500" dirty="0"/>
              <a:t>.</a:t>
            </a:r>
            <a:endParaRPr lang="en-US"/>
          </a:p>
          <a:p>
            <a:pPr marL="617220" lvl="1" indent="-342900"/>
            <a:r>
              <a:rPr lang="en-US" sz="1500" b="1" dirty="0"/>
              <a:t>Focus on audience value</a:t>
            </a:r>
            <a:r>
              <a:rPr lang="en-US" sz="1500" dirty="0"/>
              <a:t>. Create content that answers questions, explains complex topics, shares useful perspectives or helps your audience make more informed decisions. Pay attention to the subjects and formats (posts with images; carousels; video; etc.) that generate meaningful engagement, and use those insights to refine your content over time.</a:t>
            </a:r>
            <a:endParaRPr lang="en-US" dirty="0"/>
          </a:p>
          <a:p>
            <a:pPr marL="617220" lvl="1" indent="-342900"/>
            <a:r>
              <a:rPr lang="en-US" sz="1500" b="1" dirty="0"/>
              <a:t>Give each post a purpose</a:t>
            </a:r>
            <a:r>
              <a:rPr lang="en-US" sz="1500" dirty="0"/>
              <a:t>. </a:t>
            </a:r>
            <a:r>
              <a:rPr lang="en-US" sz="1500"/>
              <a:t>Depending</a:t>
            </a:r>
            <a:r>
              <a:rPr lang="en-US" sz="1500" dirty="0"/>
              <a:t> on the content, that may be to educate, encourage conversation/comments, </a:t>
            </a:r>
            <a:r>
              <a:rPr lang="en-US" sz="1500"/>
              <a:t>prompt a website visit, share a useful resource </a:t>
            </a:r>
            <a:r>
              <a:rPr lang="en-US" sz="1500" dirty="0"/>
              <a:t>or </a:t>
            </a:r>
            <a:r>
              <a:rPr lang="en-US" sz="1500"/>
              <a:t>invite someone </a:t>
            </a:r>
            <a:r>
              <a:rPr lang="en-US" sz="1500" dirty="0"/>
              <a:t>to </a:t>
            </a:r>
            <a:r>
              <a:rPr lang="en-US" sz="1500"/>
              <a:t>take the next step.</a:t>
            </a:r>
            <a:endParaRPr lang="en-US"/>
          </a:p>
          <a:p>
            <a:pPr marL="617220" lvl="1" indent="-342900"/>
            <a:r>
              <a:rPr lang="en-US" sz="1500" b="1" dirty="0"/>
              <a:t>Create content worth saving and sharing</a:t>
            </a:r>
            <a:r>
              <a:rPr lang="en-US" sz="1500" dirty="0"/>
              <a:t>. Practical, timely and relatable content can extend your reach and help introduce </a:t>
            </a:r>
            <a:r>
              <a:rPr lang="en-US" sz="1500"/>
              <a:t>your organization to new audiences. Make this desired action clear, where appropriate. For example, encourage people to save the post or share it with others.</a:t>
            </a:r>
          </a:p>
          <a:p>
            <a:pPr marL="617220" lvl="1" indent="-342900"/>
            <a:r>
              <a:rPr lang="en-US" sz="1500" b="1" dirty="0">
                <a:ea typeface="+mn-lt"/>
                <a:cs typeface="+mn-lt"/>
              </a:rPr>
              <a:t>Consider paid promotion where </a:t>
            </a:r>
            <a:r>
              <a:rPr lang="en-US" sz="1500" b="1">
                <a:ea typeface="+mn-lt"/>
                <a:cs typeface="+mn-lt"/>
              </a:rPr>
              <a:t>appropriate</a:t>
            </a:r>
            <a:r>
              <a:rPr lang="en-US" sz="1500" dirty="0">
                <a:ea typeface="+mn-lt"/>
                <a:cs typeface="+mn-lt"/>
              </a:rPr>
              <a:t>. </a:t>
            </a:r>
            <a:r>
              <a:rPr lang="en-US" sz="1500">
                <a:ea typeface="+mn-lt"/>
                <a:cs typeface="+mn-lt"/>
              </a:rPr>
              <a:t>Advertising can help extend the reach of priority content, but it should support </a:t>
            </a:r>
            <a:r>
              <a:rPr lang="en-US" sz="1500" dirty="0">
                <a:ea typeface="+mn-lt"/>
                <a:cs typeface="+mn-lt"/>
              </a:rPr>
              <a:t>(</a:t>
            </a:r>
            <a:r>
              <a:rPr lang="en-US" sz="1500">
                <a:ea typeface="+mn-lt"/>
                <a:cs typeface="+mn-lt"/>
              </a:rPr>
              <a:t>not replace</a:t>
            </a:r>
            <a:r>
              <a:rPr lang="en-US" sz="1500" dirty="0">
                <a:ea typeface="+mn-lt"/>
                <a:cs typeface="+mn-lt"/>
              </a:rPr>
              <a:t>)</a:t>
            </a:r>
            <a:r>
              <a:rPr lang="en-US" sz="1500">
                <a:ea typeface="+mn-lt"/>
                <a:cs typeface="+mn-lt"/>
              </a:rPr>
              <a:t> a strong organic presence.</a:t>
            </a:r>
            <a:endParaRPr lang="en-US" sz="1500" dirty="0"/>
          </a:p>
        </p:txBody>
      </p:sp>
      <p:sp>
        <p:nvSpPr>
          <p:cNvPr id="5" name="TextBox 4">
            <a:extLst>
              <a:ext uri="{FF2B5EF4-FFF2-40B4-BE49-F238E27FC236}">
                <a16:creationId xmlns:a16="http://schemas.microsoft.com/office/drawing/2014/main" id="{8C761AB6-8DA0-8EB1-9E41-410611870C3F}"/>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1891052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868F2-7331-7710-31E6-ADA6D07F3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0D508-F584-C4F8-80A8-465B665E2C05}"/>
              </a:ext>
            </a:extLst>
          </p:cNvPr>
          <p:cNvSpPr>
            <a:spLocks noGrp="1"/>
          </p:cNvSpPr>
          <p:nvPr>
            <p:ph type="title"/>
          </p:nvPr>
        </p:nvSpPr>
        <p:spPr/>
        <p:txBody>
          <a:bodyPr/>
          <a:lstStyle/>
          <a:p>
            <a:r>
              <a:rPr lang="en-US" dirty="0"/>
              <a:t>Audience</a:t>
            </a:r>
          </a:p>
        </p:txBody>
      </p:sp>
      <p:sp>
        <p:nvSpPr>
          <p:cNvPr id="3" name="Content Placeholder 2">
            <a:extLst>
              <a:ext uri="{FF2B5EF4-FFF2-40B4-BE49-F238E27FC236}">
                <a16:creationId xmlns:a16="http://schemas.microsoft.com/office/drawing/2014/main" id="{FF13EE1A-F41E-EF67-8F92-5D95CC75AA47}"/>
              </a:ext>
            </a:extLst>
          </p:cNvPr>
          <p:cNvSpPr>
            <a:spLocks noGrp="1"/>
          </p:cNvSpPr>
          <p:nvPr>
            <p:ph sz="half" idx="2"/>
          </p:nvPr>
        </p:nvSpPr>
        <p:spPr/>
        <p:txBody>
          <a:bodyPr vert="horz" lIns="91440" tIns="45720" rIns="91440" bIns="45720" rtlCol="0" anchor="t">
            <a:normAutofit/>
          </a:bodyPr>
          <a:lstStyle/>
          <a:p>
            <a:pPr marL="342900" indent="-342900">
              <a:buChar char="•"/>
            </a:pPr>
            <a:r>
              <a:rPr lang="en-US" b="1" i="1" dirty="0"/>
              <a:t>Primary audience</a:t>
            </a:r>
          </a:p>
          <a:p>
            <a:pPr marL="617220" lvl="1" indent="-342900"/>
            <a:r>
              <a:rPr lang="en-US" i="1" dirty="0"/>
              <a:t>Who is your primary audience? Consider your ideal client profile (who is your “dream client” or what types of clients do you love to work with?)</a:t>
            </a:r>
          </a:p>
          <a:p>
            <a:pPr marL="891540" lvl="3" indent="-342900"/>
            <a:r>
              <a:rPr lang="en-US" b="1" i="1" dirty="0"/>
              <a:t>Example: </a:t>
            </a:r>
            <a:r>
              <a:rPr lang="en-US" i="1" dirty="0"/>
              <a:t>Prospects: High-net-worth business owners who have built their own success, understand the value of hard work, and have $1M in investable assets. They’re 45 – 60 years old and busy balancing their business and family life. They may be part of the sandwich generation, raising kids while caring for aging parents, or may be approaching retirement and wondering how to manage this next chapter while supporting adult children and thinking about their broader legacy.</a:t>
            </a:r>
          </a:p>
          <a:p>
            <a:pPr marL="342900" indent="-342900">
              <a:buFont typeface="Arial" panose="020B0604020202020204" pitchFamily="34" charset="0"/>
              <a:buChar char="•"/>
            </a:pPr>
            <a:r>
              <a:rPr lang="en-US" b="1" i="1" dirty="0"/>
              <a:t>Secondary audience</a:t>
            </a:r>
          </a:p>
          <a:p>
            <a:pPr marL="617220" lvl="1" indent="-342900"/>
            <a:r>
              <a:rPr lang="en-US" i="1" dirty="0"/>
              <a:t>Who is your secondary audience? This may be an additional ideal client profile, or it may be your existing clients who you may want to deepen your relationships with.</a:t>
            </a:r>
          </a:p>
          <a:p>
            <a:pPr marL="891540" lvl="3" indent="-342900"/>
            <a:r>
              <a:rPr lang="en-US" b="1" i="1" dirty="0"/>
              <a:t>Example</a:t>
            </a:r>
            <a:r>
              <a:rPr lang="en-US" i="1" dirty="0"/>
              <a:t>: Successful young professionals, age 30 – 40; high-earning but not rich yet (HENRYs).</a:t>
            </a:r>
          </a:p>
          <a:p>
            <a:pPr marL="342900" indent="-342900">
              <a:buFont typeface="Arial" panose="020B0604020202020204" pitchFamily="34" charset="0"/>
              <a:buChar char="•"/>
            </a:pPr>
            <a:endParaRPr lang="en-US" b="1" dirty="0"/>
          </a:p>
          <a:p>
            <a:pPr marL="617220" lvl="1" indent="-342900"/>
            <a:endParaRPr lang="en-US" dirty="0"/>
          </a:p>
        </p:txBody>
      </p:sp>
      <p:sp>
        <p:nvSpPr>
          <p:cNvPr id="5" name="TextBox 4">
            <a:extLst>
              <a:ext uri="{FF2B5EF4-FFF2-40B4-BE49-F238E27FC236}">
                <a16:creationId xmlns:a16="http://schemas.microsoft.com/office/drawing/2014/main" id="{1592750A-15BB-76C9-D99D-0491E1E87DD1}"/>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3413544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799B-B461-A6D7-9380-D365A8914D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CBA026-AD6E-4629-0AE4-41B015736587}"/>
              </a:ext>
            </a:extLst>
          </p:cNvPr>
          <p:cNvSpPr>
            <a:spLocks noGrp="1"/>
          </p:cNvSpPr>
          <p:nvPr>
            <p:ph type="title"/>
          </p:nvPr>
        </p:nvSpPr>
        <p:spPr/>
        <p:txBody>
          <a:bodyPr/>
          <a:lstStyle/>
          <a:p>
            <a:r>
              <a:rPr lang="en-US" dirty="0"/>
              <a:t>Platform strategy</a:t>
            </a:r>
          </a:p>
        </p:txBody>
      </p:sp>
      <p:sp>
        <p:nvSpPr>
          <p:cNvPr id="4" name="TextBox 3">
            <a:extLst>
              <a:ext uri="{FF2B5EF4-FFF2-40B4-BE49-F238E27FC236}">
                <a16:creationId xmlns:a16="http://schemas.microsoft.com/office/drawing/2014/main" id="{5E94777C-D5E7-17EE-CFFB-E02A8C6440B6}"/>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ea typeface="+mn-lt"/>
                <a:cs typeface="+mn-lt"/>
              </a:rPr>
              <a:t>Developed by </a:t>
            </a:r>
            <a:r>
              <a:rPr lang="en-US" sz="900" dirty="0" err="1">
                <a:solidFill>
                  <a:schemeClr val="bg1"/>
                </a:solidFill>
                <a:ea typeface="+mn-lt"/>
                <a:cs typeface="+mn-lt"/>
              </a:rPr>
              <a:t>SagePath</a:t>
            </a:r>
            <a:r>
              <a:rPr lang="en-US" sz="900" dirty="0">
                <a:solidFill>
                  <a:schemeClr val="bg1"/>
                </a:solidFill>
                <a:ea typeface="+mn-lt"/>
                <a:cs typeface="+mn-lt"/>
              </a:rPr>
              <a:t> Consulting Ltd. Used with permission. </a:t>
            </a:r>
          </a:p>
        </p:txBody>
      </p:sp>
    </p:spTree>
    <p:extLst>
      <p:ext uri="{BB962C8B-B14F-4D97-AF65-F5344CB8AC3E}">
        <p14:creationId xmlns:p14="http://schemas.microsoft.com/office/powerpoint/2010/main" val="3582789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9025-AB45-0F90-0BDC-F2B1B1CEE771}"/>
              </a:ext>
            </a:extLst>
          </p:cNvPr>
          <p:cNvSpPr>
            <a:spLocks noGrp="1"/>
          </p:cNvSpPr>
          <p:nvPr>
            <p:ph type="title"/>
          </p:nvPr>
        </p:nvSpPr>
        <p:spPr/>
        <p:txBody>
          <a:bodyPr>
            <a:normAutofit fontScale="90000"/>
          </a:bodyPr>
          <a:lstStyle/>
          <a:p>
            <a:r>
              <a:rPr lang="en-US"/>
              <a:t>We want to be where our audience is!</a:t>
            </a:r>
          </a:p>
        </p:txBody>
      </p:sp>
      <p:grpSp>
        <p:nvGrpSpPr>
          <p:cNvPr id="15" name="Group 14">
            <a:extLst>
              <a:ext uri="{FF2B5EF4-FFF2-40B4-BE49-F238E27FC236}">
                <a16:creationId xmlns:a16="http://schemas.microsoft.com/office/drawing/2014/main" id="{BD09F96D-E48F-203C-9ED3-49E34DEF6732}"/>
              </a:ext>
            </a:extLst>
          </p:cNvPr>
          <p:cNvGrpSpPr/>
          <p:nvPr/>
        </p:nvGrpSpPr>
        <p:grpSpPr>
          <a:xfrm>
            <a:off x="126140" y="2985111"/>
            <a:ext cx="1862447" cy="2327700"/>
            <a:chOff x="126140" y="2320389"/>
            <a:chExt cx="1862447" cy="2327700"/>
          </a:xfrm>
        </p:grpSpPr>
        <p:pic>
          <p:nvPicPr>
            <p:cNvPr id="4" name="Picture 3" descr="A blue circle with a white f in it&#10;&#10;AI-generated content may be incorrect.">
              <a:extLst>
                <a:ext uri="{FF2B5EF4-FFF2-40B4-BE49-F238E27FC236}">
                  <a16:creationId xmlns:a16="http://schemas.microsoft.com/office/drawing/2014/main" id="{3A20301C-E030-2003-E534-4E8B74C7771C}"/>
                </a:ext>
              </a:extLst>
            </p:cNvPr>
            <p:cNvPicPr>
              <a:picLocks noChangeAspect="1"/>
            </p:cNvPicPr>
            <p:nvPr/>
          </p:nvPicPr>
          <p:blipFill>
            <a:blip r:embed="rId2"/>
            <a:stretch>
              <a:fillRect/>
            </a:stretch>
          </p:blipFill>
          <p:spPr>
            <a:xfrm>
              <a:off x="513113" y="2320389"/>
              <a:ext cx="1076696" cy="1066800"/>
            </a:xfrm>
            <a:prstGeom prst="rect">
              <a:avLst/>
            </a:prstGeom>
          </p:spPr>
        </p:pic>
        <p:sp>
          <p:nvSpPr>
            <p:cNvPr id="9" name="TextBox 8">
              <a:extLst>
                <a:ext uri="{FF2B5EF4-FFF2-40B4-BE49-F238E27FC236}">
                  <a16:creationId xmlns:a16="http://schemas.microsoft.com/office/drawing/2014/main" id="{6FF92150-3EE9-4A33-A115-302BBA9152D5}"/>
                </a:ext>
              </a:extLst>
            </p:cNvPr>
            <p:cNvSpPr txBox="1"/>
            <p:nvPr/>
          </p:nvSpPr>
          <p:spPr>
            <a:xfrm>
              <a:off x="126140" y="3632426"/>
              <a:ext cx="186244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000">
                  <a:ea typeface="+mn-lt"/>
                  <a:cs typeface="+mn-lt"/>
                </a:rPr>
                <a:t>Useful for broad audience reach, community-oriented content, events and reaching established client demographics.</a:t>
              </a:r>
              <a:endParaRPr lang="en-US"/>
            </a:p>
          </p:txBody>
        </p:sp>
      </p:grpSp>
      <p:grpSp>
        <p:nvGrpSpPr>
          <p:cNvPr id="14" name="Group 13">
            <a:extLst>
              <a:ext uri="{FF2B5EF4-FFF2-40B4-BE49-F238E27FC236}">
                <a16:creationId xmlns:a16="http://schemas.microsoft.com/office/drawing/2014/main" id="{DFE44656-F285-580A-17A5-DFCC59E7DE58}"/>
              </a:ext>
            </a:extLst>
          </p:cNvPr>
          <p:cNvGrpSpPr/>
          <p:nvPr/>
        </p:nvGrpSpPr>
        <p:grpSpPr>
          <a:xfrm>
            <a:off x="4787205" y="2985111"/>
            <a:ext cx="1862447" cy="2327700"/>
            <a:chOff x="2916841" y="2320389"/>
            <a:chExt cx="1862447" cy="2327700"/>
          </a:xfrm>
        </p:grpSpPr>
        <p:pic>
          <p:nvPicPr>
            <p:cNvPr id="5" name="Picture 4" descr="A logo of a camera&#10;&#10;AI-generated content may be incorrect.">
              <a:extLst>
                <a:ext uri="{FF2B5EF4-FFF2-40B4-BE49-F238E27FC236}">
                  <a16:creationId xmlns:a16="http://schemas.microsoft.com/office/drawing/2014/main" id="{6AADB4D7-E7DF-DD18-1941-F8074CC41BBD}"/>
                </a:ext>
              </a:extLst>
            </p:cNvPr>
            <p:cNvPicPr>
              <a:picLocks noChangeAspect="1"/>
            </p:cNvPicPr>
            <p:nvPr/>
          </p:nvPicPr>
          <p:blipFill>
            <a:blip r:embed="rId3"/>
            <a:stretch>
              <a:fillRect/>
            </a:stretch>
          </p:blipFill>
          <p:spPr>
            <a:xfrm>
              <a:off x="3306290" y="2320389"/>
              <a:ext cx="1076696" cy="1076696"/>
            </a:xfrm>
            <a:prstGeom prst="rect">
              <a:avLst/>
            </a:prstGeom>
          </p:spPr>
        </p:pic>
        <p:sp>
          <p:nvSpPr>
            <p:cNvPr id="10" name="TextBox 9">
              <a:extLst>
                <a:ext uri="{FF2B5EF4-FFF2-40B4-BE49-F238E27FC236}">
                  <a16:creationId xmlns:a16="http://schemas.microsoft.com/office/drawing/2014/main" id="{10AA1ACA-0A47-8A1A-E75A-9CF591D21B19}"/>
                </a:ext>
              </a:extLst>
            </p:cNvPr>
            <p:cNvSpPr txBox="1"/>
            <p:nvPr/>
          </p:nvSpPr>
          <p:spPr>
            <a:xfrm>
              <a:off x="2916841" y="3632426"/>
              <a:ext cx="186244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000">
                  <a:ea typeface="+mn-lt"/>
                  <a:cs typeface="+mn-lt"/>
                </a:rPr>
                <a:t>Strong for visual storytelling, team and community content, short-form video and more personal brand expression.</a:t>
              </a:r>
              <a:endParaRPr lang="en-US"/>
            </a:p>
          </p:txBody>
        </p:sp>
      </p:grpSp>
      <p:grpSp>
        <p:nvGrpSpPr>
          <p:cNvPr id="17" name="Group 16">
            <a:extLst>
              <a:ext uri="{FF2B5EF4-FFF2-40B4-BE49-F238E27FC236}">
                <a16:creationId xmlns:a16="http://schemas.microsoft.com/office/drawing/2014/main" id="{F77F97EF-F25C-C99C-8D20-261B16ABE223}"/>
              </a:ext>
            </a:extLst>
          </p:cNvPr>
          <p:cNvGrpSpPr/>
          <p:nvPr/>
        </p:nvGrpSpPr>
        <p:grpSpPr>
          <a:xfrm>
            <a:off x="7117737" y="2985111"/>
            <a:ext cx="1862447" cy="2481588"/>
            <a:chOff x="8062815" y="2320389"/>
            <a:chExt cx="1862447" cy="2481588"/>
          </a:xfrm>
        </p:grpSpPr>
        <p:pic>
          <p:nvPicPr>
            <p:cNvPr id="7" name="Picture 6" descr="A colorful music note on a black background&#10;&#10;AI-generated content may be incorrect.">
              <a:extLst>
                <a:ext uri="{FF2B5EF4-FFF2-40B4-BE49-F238E27FC236}">
                  <a16:creationId xmlns:a16="http://schemas.microsoft.com/office/drawing/2014/main" id="{1A515692-DE9F-A5A4-B510-E35BB6B11808}"/>
                </a:ext>
              </a:extLst>
            </p:cNvPr>
            <p:cNvPicPr>
              <a:picLocks noChangeAspect="1"/>
            </p:cNvPicPr>
            <p:nvPr/>
          </p:nvPicPr>
          <p:blipFill>
            <a:blip r:embed="rId4"/>
            <a:stretch>
              <a:fillRect/>
            </a:stretch>
          </p:blipFill>
          <p:spPr>
            <a:xfrm>
              <a:off x="8457210" y="2320389"/>
              <a:ext cx="1086593" cy="1066802"/>
            </a:xfrm>
            <a:prstGeom prst="rect">
              <a:avLst/>
            </a:prstGeom>
          </p:spPr>
        </p:pic>
        <p:sp>
          <p:nvSpPr>
            <p:cNvPr id="11" name="TextBox 10">
              <a:extLst>
                <a:ext uri="{FF2B5EF4-FFF2-40B4-BE49-F238E27FC236}">
                  <a16:creationId xmlns:a16="http://schemas.microsoft.com/office/drawing/2014/main" id="{29EFD8F8-7040-7332-EA84-8201F8B52CC4}"/>
                </a:ext>
              </a:extLst>
            </p:cNvPr>
            <p:cNvSpPr txBox="1"/>
            <p:nvPr/>
          </p:nvSpPr>
          <p:spPr>
            <a:xfrm>
              <a:off x="8062815" y="3632426"/>
              <a:ext cx="1862447"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000">
                  <a:ea typeface="+mn-lt"/>
                  <a:cs typeface="+mn-lt"/>
                </a:rPr>
                <a:t>Best suited to organizations that can consistently create short, informative or entertaining video content for a consumer audience.</a:t>
              </a:r>
              <a:endParaRPr lang="en-US" sz="1000"/>
            </a:p>
          </p:txBody>
        </p:sp>
      </p:grpSp>
      <p:grpSp>
        <p:nvGrpSpPr>
          <p:cNvPr id="18" name="Group 17">
            <a:extLst>
              <a:ext uri="{FF2B5EF4-FFF2-40B4-BE49-F238E27FC236}">
                <a16:creationId xmlns:a16="http://schemas.microsoft.com/office/drawing/2014/main" id="{03317177-1816-6453-EC65-523EFC303E15}"/>
              </a:ext>
            </a:extLst>
          </p:cNvPr>
          <p:cNvGrpSpPr/>
          <p:nvPr/>
        </p:nvGrpSpPr>
        <p:grpSpPr>
          <a:xfrm>
            <a:off x="9448269" y="2955423"/>
            <a:ext cx="1862447" cy="2665164"/>
            <a:chOff x="10398295" y="2290701"/>
            <a:chExt cx="1862447" cy="2665164"/>
          </a:xfrm>
        </p:grpSpPr>
        <p:pic>
          <p:nvPicPr>
            <p:cNvPr id="6" name="Picture 5" descr="A white bird in a blue circle&#10;&#10;AI-generated content may be incorrect.">
              <a:extLst>
                <a:ext uri="{FF2B5EF4-FFF2-40B4-BE49-F238E27FC236}">
                  <a16:creationId xmlns:a16="http://schemas.microsoft.com/office/drawing/2014/main" id="{05CBF24A-9C58-DCF5-49D9-76AFF4C2C0FE}"/>
                </a:ext>
              </a:extLst>
            </p:cNvPr>
            <p:cNvPicPr>
              <a:picLocks noChangeAspect="1"/>
            </p:cNvPicPr>
            <p:nvPr/>
          </p:nvPicPr>
          <p:blipFill>
            <a:blip r:embed="rId5"/>
            <a:stretch>
              <a:fillRect/>
            </a:stretch>
          </p:blipFill>
          <p:spPr>
            <a:xfrm>
              <a:off x="10790217" y="2290701"/>
              <a:ext cx="1076697" cy="1126177"/>
            </a:xfrm>
            <a:prstGeom prst="rect">
              <a:avLst/>
            </a:prstGeom>
          </p:spPr>
        </p:pic>
        <p:sp>
          <p:nvSpPr>
            <p:cNvPr id="12" name="TextBox 11">
              <a:extLst>
                <a:ext uri="{FF2B5EF4-FFF2-40B4-BE49-F238E27FC236}">
                  <a16:creationId xmlns:a16="http://schemas.microsoft.com/office/drawing/2014/main" id="{7F011E33-F125-8260-1F4C-17B34F1D8D27}"/>
                </a:ext>
              </a:extLst>
            </p:cNvPr>
            <p:cNvSpPr txBox="1"/>
            <p:nvPr/>
          </p:nvSpPr>
          <p:spPr>
            <a:xfrm>
              <a:off x="10398295" y="3632426"/>
              <a:ext cx="186244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000">
                  <a:ea typeface="+mn-lt"/>
                  <a:cs typeface="+mn-lt"/>
                </a:rPr>
                <a:t>Most useful for timely commentary, news, industry conversations and direct interaction. It may be less relevant for firms focused primarily on evergreen educational content.</a:t>
              </a:r>
              <a:endParaRPr lang="en-US" dirty="0"/>
            </a:p>
          </p:txBody>
        </p:sp>
      </p:grpSp>
      <p:grpSp>
        <p:nvGrpSpPr>
          <p:cNvPr id="16" name="Group 15">
            <a:extLst>
              <a:ext uri="{FF2B5EF4-FFF2-40B4-BE49-F238E27FC236}">
                <a16:creationId xmlns:a16="http://schemas.microsoft.com/office/drawing/2014/main" id="{13AD1F7C-D262-EC17-9E16-1283AB5CFDF0}"/>
              </a:ext>
            </a:extLst>
          </p:cNvPr>
          <p:cNvGrpSpPr/>
          <p:nvPr/>
        </p:nvGrpSpPr>
        <p:grpSpPr>
          <a:xfrm>
            <a:off x="2456672" y="2965319"/>
            <a:ext cx="1862447" cy="2367283"/>
            <a:chOff x="5410659" y="2280805"/>
            <a:chExt cx="1862447" cy="2367283"/>
          </a:xfrm>
        </p:grpSpPr>
        <p:pic>
          <p:nvPicPr>
            <p:cNvPr id="3" name="Picture 2" descr="A blue and black logo&#10;&#10;AI-generated content may be incorrect.">
              <a:extLst>
                <a:ext uri="{FF2B5EF4-FFF2-40B4-BE49-F238E27FC236}">
                  <a16:creationId xmlns:a16="http://schemas.microsoft.com/office/drawing/2014/main" id="{6324F401-E69A-CA0C-1BBB-6606F59E1778}"/>
                </a:ext>
              </a:extLst>
            </p:cNvPr>
            <p:cNvPicPr>
              <a:picLocks noChangeAspect="1"/>
            </p:cNvPicPr>
            <p:nvPr/>
          </p:nvPicPr>
          <p:blipFill>
            <a:blip r:embed="rId6"/>
            <a:stretch>
              <a:fillRect/>
            </a:stretch>
          </p:blipFill>
          <p:spPr>
            <a:xfrm>
              <a:off x="5805055" y="2280805"/>
              <a:ext cx="1086593" cy="1145969"/>
            </a:xfrm>
            <a:prstGeom prst="rect">
              <a:avLst/>
            </a:prstGeom>
          </p:spPr>
        </p:pic>
        <p:sp>
          <p:nvSpPr>
            <p:cNvPr id="13" name="TextBox 12">
              <a:extLst>
                <a:ext uri="{FF2B5EF4-FFF2-40B4-BE49-F238E27FC236}">
                  <a16:creationId xmlns:a16="http://schemas.microsoft.com/office/drawing/2014/main" id="{7834003D-6A19-E488-9952-B1C6999657E7}"/>
                </a:ext>
              </a:extLst>
            </p:cNvPr>
            <p:cNvSpPr txBox="1"/>
            <p:nvPr/>
          </p:nvSpPr>
          <p:spPr>
            <a:xfrm>
              <a:off x="5410659" y="3632425"/>
              <a:ext cx="186244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000" dirty="0">
                  <a:ea typeface="+mn-lt"/>
                  <a:cs typeface="+mn-lt"/>
                </a:rPr>
                <a:t>Well suited to professional credibility, thought leadership, referral relationships, business owners and </a:t>
              </a:r>
              <a:r>
                <a:rPr lang="en-US" sz="1000" dirty="0" err="1">
                  <a:ea typeface="+mn-lt"/>
                  <a:cs typeface="+mn-lt"/>
                </a:rPr>
                <a:t>centres</a:t>
              </a:r>
              <a:r>
                <a:rPr lang="en-US" sz="1000" dirty="0">
                  <a:ea typeface="+mn-lt"/>
                  <a:cs typeface="+mn-lt"/>
                </a:rPr>
                <a:t> of influence.</a:t>
              </a:r>
              <a:endParaRPr lang="en-US" sz="1000" dirty="0"/>
            </a:p>
          </p:txBody>
        </p:sp>
      </p:grpSp>
      <p:pic>
        <p:nvPicPr>
          <p:cNvPr id="19" name="Graphic 18" descr="Badge Cross with solid fill">
            <a:extLst>
              <a:ext uri="{FF2B5EF4-FFF2-40B4-BE49-F238E27FC236}">
                <a16:creationId xmlns:a16="http://schemas.microsoft.com/office/drawing/2014/main" id="{871799A3-299D-3BBE-EAB0-C6C9ED83701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71091" y="2860613"/>
            <a:ext cx="558141" cy="558141"/>
          </a:xfrm>
          <a:prstGeom prst="rect">
            <a:avLst/>
          </a:prstGeom>
        </p:spPr>
      </p:pic>
      <p:pic>
        <p:nvPicPr>
          <p:cNvPr id="20" name="Graphic 19" descr="Checkmark with solid fill">
            <a:extLst>
              <a:ext uri="{FF2B5EF4-FFF2-40B4-BE49-F238E27FC236}">
                <a16:creationId xmlns:a16="http://schemas.microsoft.com/office/drawing/2014/main" id="{9888E168-1182-2D84-87E3-E02FB7D062A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524744" y="2812231"/>
            <a:ext cx="587830" cy="647206"/>
          </a:xfrm>
          <a:prstGeom prst="rect">
            <a:avLst/>
          </a:prstGeom>
        </p:spPr>
      </p:pic>
      <p:pic>
        <p:nvPicPr>
          <p:cNvPr id="21" name="Graphic 20" descr="Badge Cross with solid fill">
            <a:extLst>
              <a:ext uri="{FF2B5EF4-FFF2-40B4-BE49-F238E27FC236}">
                <a16:creationId xmlns:a16="http://schemas.microsoft.com/office/drawing/2014/main" id="{8B6755D9-0EAB-5407-EB11-C159AC5B6DA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816447" y="2860613"/>
            <a:ext cx="558141" cy="558141"/>
          </a:xfrm>
          <a:prstGeom prst="rect">
            <a:avLst/>
          </a:prstGeom>
        </p:spPr>
      </p:pic>
      <p:pic>
        <p:nvPicPr>
          <p:cNvPr id="22" name="Graphic 21" descr="Checkmark with solid fill">
            <a:extLst>
              <a:ext uri="{FF2B5EF4-FFF2-40B4-BE49-F238E27FC236}">
                <a16:creationId xmlns:a16="http://schemas.microsoft.com/office/drawing/2014/main" id="{55CDB224-0C62-17F1-E1C5-A9CED3F0DB7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00501" y="2812231"/>
            <a:ext cx="587830" cy="647206"/>
          </a:xfrm>
          <a:prstGeom prst="rect">
            <a:avLst/>
          </a:prstGeom>
        </p:spPr>
      </p:pic>
      <p:pic>
        <p:nvPicPr>
          <p:cNvPr id="8" name="Graphic 7" descr="Checkmark with solid fill">
            <a:extLst>
              <a:ext uri="{FF2B5EF4-FFF2-40B4-BE49-F238E27FC236}">
                <a16:creationId xmlns:a16="http://schemas.microsoft.com/office/drawing/2014/main" id="{ADAD6517-B285-02BA-4F2D-39C94B754B1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03569" y="2812231"/>
            <a:ext cx="587830" cy="647206"/>
          </a:xfrm>
          <a:prstGeom prst="rect">
            <a:avLst/>
          </a:prstGeom>
        </p:spPr>
      </p:pic>
      <p:sp>
        <p:nvSpPr>
          <p:cNvPr id="24" name="TextBox 23">
            <a:extLst>
              <a:ext uri="{FF2B5EF4-FFF2-40B4-BE49-F238E27FC236}">
                <a16:creationId xmlns:a16="http://schemas.microsoft.com/office/drawing/2014/main" id="{0F11D982-50B3-F339-D127-E1B978CE5D90}"/>
              </a:ext>
            </a:extLst>
          </p:cNvPr>
          <p:cNvSpPr txBox="1"/>
          <p:nvPr/>
        </p:nvSpPr>
        <p:spPr>
          <a:xfrm>
            <a:off x="517869" y="1816544"/>
            <a:ext cx="11296254" cy="923330"/>
          </a:xfrm>
          <a:prstGeom prst="rect">
            <a:avLst/>
          </a:prstGeom>
          <a:noFill/>
        </p:spPr>
        <p:txBody>
          <a:bodyPr wrap="square" rtlCol="0">
            <a:spAutoFit/>
          </a:bodyPr>
          <a:lstStyle/>
          <a:p>
            <a:r>
              <a:rPr lang="en-US" i="1" dirty="0"/>
              <a:t>Focus on the platforms that make sense for your goals, strategies and audiences. It’s better to start with one or two platforms and master them, rather than spreading yourself too thin across all platforms.</a:t>
            </a:r>
          </a:p>
          <a:p>
            <a:endParaRPr lang="en-CA" dirty="0"/>
          </a:p>
        </p:txBody>
      </p:sp>
      <p:sp>
        <p:nvSpPr>
          <p:cNvPr id="25" name="TextBox 24">
            <a:extLst>
              <a:ext uri="{FF2B5EF4-FFF2-40B4-BE49-F238E27FC236}">
                <a16:creationId xmlns:a16="http://schemas.microsoft.com/office/drawing/2014/main" id="{1280E44B-01C3-0E2B-4024-86B564C1FAB7}"/>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1269658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5637-4A77-5C17-7691-C4157241AF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E2A0D-B202-8DE1-F329-B4FDBB332C70}"/>
              </a:ext>
            </a:extLst>
          </p:cNvPr>
          <p:cNvSpPr>
            <a:spLocks noGrp="1"/>
          </p:cNvSpPr>
          <p:nvPr>
            <p:ph type="title"/>
          </p:nvPr>
        </p:nvSpPr>
        <p:spPr/>
        <p:txBody>
          <a:bodyPr/>
          <a:lstStyle/>
          <a:p>
            <a:r>
              <a:rPr lang="en-US"/>
              <a:t>Content</a:t>
            </a:r>
            <a:r>
              <a:rPr lang="en-US" dirty="0"/>
              <a:t> strategy</a:t>
            </a:r>
          </a:p>
        </p:txBody>
      </p:sp>
      <p:sp>
        <p:nvSpPr>
          <p:cNvPr id="4" name="TextBox 3">
            <a:extLst>
              <a:ext uri="{FF2B5EF4-FFF2-40B4-BE49-F238E27FC236}">
                <a16:creationId xmlns:a16="http://schemas.microsoft.com/office/drawing/2014/main" id="{8AE0C92D-7EC1-FFBC-F004-B09980169AC2}"/>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ea typeface="+mn-lt"/>
                <a:cs typeface="+mn-lt"/>
              </a:rPr>
              <a:t>Developed by </a:t>
            </a:r>
            <a:r>
              <a:rPr lang="en-US" sz="900" dirty="0" err="1">
                <a:solidFill>
                  <a:schemeClr val="bg1"/>
                </a:solidFill>
                <a:ea typeface="+mn-lt"/>
                <a:cs typeface="+mn-lt"/>
              </a:rPr>
              <a:t>SagePath</a:t>
            </a:r>
            <a:r>
              <a:rPr lang="en-US" sz="900" dirty="0">
                <a:solidFill>
                  <a:schemeClr val="bg1"/>
                </a:solidFill>
                <a:ea typeface="+mn-lt"/>
                <a:cs typeface="+mn-lt"/>
              </a:rPr>
              <a:t> Consulting Ltd. Used with permission. </a:t>
            </a:r>
          </a:p>
        </p:txBody>
      </p:sp>
    </p:spTree>
    <p:extLst>
      <p:ext uri="{BB962C8B-B14F-4D97-AF65-F5344CB8AC3E}">
        <p14:creationId xmlns:p14="http://schemas.microsoft.com/office/powerpoint/2010/main" val="2476406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C471E-68A0-D804-E7DD-1A1087C3BFC1}"/>
              </a:ext>
            </a:extLst>
          </p:cNvPr>
          <p:cNvSpPr>
            <a:spLocks noGrp="1"/>
          </p:cNvSpPr>
          <p:nvPr>
            <p:ph type="title"/>
          </p:nvPr>
        </p:nvSpPr>
        <p:spPr/>
        <p:txBody>
          <a:bodyPr/>
          <a:lstStyle/>
          <a:p>
            <a:r>
              <a:rPr lang="en-US" dirty="0"/>
              <a:t>Content pillars</a:t>
            </a:r>
          </a:p>
        </p:txBody>
      </p:sp>
      <p:graphicFrame>
        <p:nvGraphicFramePr>
          <p:cNvPr id="4" name="Content Placeholder 3">
            <a:extLst>
              <a:ext uri="{FF2B5EF4-FFF2-40B4-BE49-F238E27FC236}">
                <a16:creationId xmlns:a16="http://schemas.microsoft.com/office/drawing/2014/main" id="{461C0B92-29B6-57E2-5F5C-40BE397FC7F7}"/>
              </a:ext>
            </a:extLst>
          </p:cNvPr>
          <p:cNvGraphicFramePr>
            <a:graphicFrameLocks noGrp="1"/>
          </p:cNvGraphicFramePr>
          <p:nvPr>
            <p:ph sz="half" idx="2"/>
            <p:extLst>
              <p:ext uri="{D42A27DB-BD31-4B8C-83A1-F6EECF244321}">
                <p14:modId xmlns:p14="http://schemas.microsoft.com/office/powerpoint/2010/main" val="61569455"/>
              </p:ext>
            </p:extLst>
          </p:nvPr>
        </p:nvGraphicFramePr>
        <p:xfrm>
          <a:off x="510612" y="2709397"/>
          <a:ext cx="11166472" cy="3383280"/>
        </p:xfrm>
        <a:graphic>
          <a:graphicData uri="http://schemas.openxmlformats.org/drawingml/2006/table">
            <a:tbl>
              <a:tblPr firstRow="1" bandRow="1">
                <a:tableStyleId>{5C22544A-7EE6-4342-B048-85BDC9FD1C3A}</a:tableStyleId>
              </a:tblPr>
              <a:tblGrid>
                <a:gridCol w="2791618">
                  <a:extLst>
                    <a:ext uri="{9D8B030D-6E8A-4147-A177-3AD203B41FA5}">
                      <a16:colId xmlns:a16="http://schemas.microsoft.com/office/drawing/2014/main" val="1778597558"/>
                    </a:ext>
                  </a:extLst>
                </a:gridCol>
                <a:gridCol w="2791618">
                  <a:extLst>
                    <a:ext uri="{9D8B030D-6E8A-4147-A177-3AD203B41FA5}">
                      <a16:colId xmlns:a16="http://schemas.microsoft.com/office/drawing/2014/main" val="1425823196"/>
                    </a:ext>
                  </a:extLst>
                </a:gridCol>
                <a:gridCol w="2791618">
                  <a:extLst>
                    <a:ext uri="{9D8B030D-6E8A-4147-A177-3AD203B41FA5}">
                      <a16:colId xmlns:a16="http://schemas.microsoft.com/office/drawing/2014/main" val="1198955677"/>
                    </a:ext>
                  </a:extLst>
                </a:gridCol>
                <a:gridCol w="2791618">
                  <a:extLst>
                    <a:ext uri="{9D8B030D-6E8A-4147-A177-3AD203B41FA5}">
                      <a16:colId xmlns:a16="http://schemas.microsoft.com/office/drawing/2014/main" val="2766584631"/>
                    </a:ext>
                  </a:extLst>
                </a:gridCol>
              </a:tblGrid>
              <a:tr h="370840">
                <a:tc>
                  <a:txBody>
                    <a:bodyPr/>
                    <a:lstStyle/>
                    <a:p>
                      <a:pPr algn="ctr"/>
                      <a:r>
                        <a:rPr lang="en-US" dirty="0"/>
                        <a:t>Pillar #1</a:t>
                      </a:r>
                    </a:p>
                    <a:p>
                      <a:pPr algn="ctr"/>
                      <a:r>
                        <a:rPr lang="en-US" sz="1600" i="1" dirty="0"/>
                        <a:t>Example: Business owners and complex lives</a:t>
                      </a:r>
                    </a:p>
                  </a:txBody>
                  <a:tcPr>
                    <a:lnL w="0">
                      <a:noFill/>
                    </a:lnL>
                    <a:lnR w="12700">
                      <a:solidFill>
                        <a:schemeClr val="bg1"/>
                      </a:solidFill>
                    </a:lnR>
                    <a:lnT w="0">
                      <a:noFill/>
                    </a:lnT>
                    <a:lnB w="0">
                      <a:noFill/>
                    </a:lnB>
                    <a:solidFill>
                      <a:schemeClr val="tx2"/>
                    </a:solidFill>
                  </a:tcPr>
                </a:tc>
                <a:tc>
                  <a:txBody>
                    <a:bodyPr/>
                    <a:lstStyle/>
                    <a:p>
                      <a:pPr lvl="0" algn="ctr">
                        <a:buNone/>
                      </a:pPr>
                      <a:r>
                        <a:rPr lang="en-US" dirty="0"/>
                        <a:t>Pillar #2</a:t>
                      </a:r>
                      <a:br>
                        <a:rPr lang="en-US" dirty="0"/>
                      </a:br>
                      <a:r>
                        <a:rPr lang="en-US" sz="1600" i="1"/>
                        <a:t>Example: Group benefits and </a:t>
                      </a:r>
                      <a:r>
                        <a:rPr lang="en-US" sz="1600" i="1" dirty="0"/>
                        <a:t>business owner solutions</a:t>
                      </a:r>
                      <a:endParaRPr lang="en-US" i="1" dirty="0"/>
                    </a:p>
                  </a:txBody>
                  <a:tcPr>
                    <a:lnL w="12700">
                      <a:solidFill>
                        <a:schemeClr val="bg1"/>
                      </a:solidFill>
                    </a:lnL>
                    <a:lnR w="12700">
                      <a:solidFill>
                        <a:schemeClr val="bg1"/>
                      </a:solidFill>
                    </a:lnR>
                    <a:lnT w="0">
                      <a:noFill/>
                    </a:lnT>
                    <a:lnB w="0">
                      <a:noFill/>
                    </a:lnB>
                    <a:solidFill>
                      <a:schemeClr val="tx2"/>
                    </a:solidFill>
                  </a:tcPr>
                </a:tc>
                <a:tc>
                  <a:txBody>
                    <a:bodyPr/>
                    <a:lstStyle/>
                    <a:p>
                      <a:pPr algn="ctr"/>
                      <a:r>
                        <a:rPr lang="en-US" dirty="0"/>
                        <a:t>Pillar #3</a:t>
                      </a:r>
                    </a:p>
                    <a:p>
                      <a:pPr algn="ctr"/>
                      <a:r>
                        <a:rPr lang="en-US" sz="1600" i="1" dirty="0"/>
                        <a:t>Example: Rising young professionals</a:t>
                      </a:r>
                    </a:p>
                  </a:txBody>
                  <a:tcPr>
                    <a:lnL w="12700">
                      <a:solidFill>
                        <a:schemeClr val="bg1"/>
                      </a:solidFill>
                    </a:lnL>
                    <a:lnR w="12700">
                      <a:solidFill>
                        <a:schemeClr val="bg1"/>
                      </a:solidFill>
                    </a:lnR>
                    <a:lnT w="0">
                      <a:noFill/>
                    </a:lnT>
                    <a:lnB w="0">
                      <a:noFill/>
                    </a:lnB>
                    <a:solidFill>
                      <a:schemeClr val="tx2"/>
                    </a:solidFill>
                  </a:tcPr>
                </a:tc>
                <a:tc>
                  <a:txBody>
                    <a:bodyPr/>
                    <a:lstStyle/>
                    <a:p>
                      <a:pPr lvl="0" algn="ctr">
                        <a:buNone/>
                      </a:pPr>
                      <a:r>
                        <a:rPr lang="en-US" dirty="0"/>
                        <a:t>Pillar #4</a:t>
                      </a:r>
                      <a:br>
                        <a:rPr lang="en-US" dirty="0"/>
                      </a:br>
                      <a:r>
                        <a:rPr lang="en-US" sz="1600" i="1" dirty="0"/>
                        <a:t>Example: Brand management</a:t>
                      </a:r>
                      <a:endParaRPr lang="en-US" i="1" dirty="0"/>
                    </a:p>
                  </a:txBody>
                  <a:tcPr>
                    <a:lnL w="12700">
                      <a:solidFill>
                        <a:schemeClr val="bg1"/>
                      </a:solidFill>
                    </a:lnL>
                    <a:lnR w="0">
                      <a:noFill/>
                    </a:lnR>
                    <a:lnT w="0">
                      <a:noFill/>
                    </a:lnT>
                    <a:lnB w="0">
                      <a:noFill/>
                    </a:lnB>
                    <a:solidFill>
                      <a:schemeClr val="tx2"/>
                    </a:solidFill>
                  </a:tcPr>
                </a:tc>
                <a:extLst>
                  <a:ext uri="{0D108BD9-81ED-4DB2-BD59-A6C34878D82A}">
                    <a16:rowId xmlns:a16="http://schemas.microsoft.com/office/drawing/2014/main" val="2610916380"/>
                  </a:ext>
                </a:extLst>
              </a:tr>
              <a:tr h="365760">
                <a:tc>
                  <a:txBody>
                    <a:bodyPr/>
                    <a:lstStyle/>
                    <a:p>
                      <a:pPr marL="285750" lvl="0" indent="-285750">
                        <a:buFont typeface="Arial"/>
                        <a:buChar char="•"/>
                      </a:pPr>
                      <a:r>
                        <a:rPr lang="en-US" sz="1200" i="1">
                          <a:latin typeface="Bierstadt"/>
                        </a:rPr>
                        <a:t>Clarifying and simplifying business </a:t>
                      </a:r>
                      <a:r>
                        <a:rPr lang="en-US" sz="1200" i="1" dirty="0">
                          <a:latin typeface="Bierstadt"/>
                        </a:rPr>
                        <a:t>structures</a:t>
                      </a:r>
                    </a:p>
                    <a:p>
                      <a:pPr marL="285750" lvl="0" indent="-285750">
                        <a:buFont typeface="Arial"/>
                        <a:buChar char="•"/>
                      </a:pPr>
                      <a:r>
                        <a:rPr lang="en-US" sz="1200" i="1" dirty="0">
                          <a:latin typeface="Bierstadt"/>
                        </a:rPr>
                        <a:t>Risk management (corporate-owned insurance; buy-sell </a:t>
                      </a:r>
                      <a:r>
                        <a:rPr lang="en-US" sz="1200" i="1">
                          <a:latin typeface="Bierstadt"/>
                        </a:rPr>
                        <a:t>agreements)</a:t>
                      </a:r>
                      <a:endParaRPr lang="en-US" sz="1200" i="1" dirty="0">
                        <a:latin typeface="Bierstadt"/>
                      </a:endParaRPr>
                    </a:p>
                    <a:p>
                      <a:pPr marL="285750" lvl="0" indent="-285750">
                        <a:buFont typeface="Arial"/>
                        <a:buChar char="•"/>
                      </a:pPr>
                      <a:r>
                        <a:rPr lang="en-US" sz="1200" i="1" dirty="0">
                          <a:latin typeface="Bierstadt"/>
                        </a:rPr>
                        <a:t>Balancing competing priorities (work/business and family life)</a:t>
                      </a:r>
                    </a:p>
                    <a:p>
                      <a:pPr marL="285750" lvl="0" indent="-285750">
                        <a:buFont typeface="Arial"/>
                        <a:buChar char="•"/>
                      </a:pPr>
                      <a:r>
                        <a:rPr lang="en-US" sz="1200" i="1" dirty="0">
                          <a:latin typeface="Bierstadt"/>
                        </a:rPr>
                        <a:t>Retirement readiness – </a:t>
                      </a:r>
                      <a:r>
                        <a:rPr lang="en-US" sz="1200" i="1">
                          <a:latin typeface="Bierstadt"/>
                        </a:rPr>
                        <a:t>financial and lifestyle considerations</a:t>
                      </a:r>
                      <a:endParaRPr lang="en-US" sz="1200" i="1" dirty="0">
                        <a:latin typeface="Bierstadt"/>
                      </a:endParaRPr>
                    </a:p>
                    <a:p>
                      <a:pPr marL="285750" lvl="0" indent="-285750">
                        <a:buFont typeface="Arial"/>
                        <a:buChar char="•"/>
                      </a:pPr>
                      <a:r>
                        <a:rPr lang="en-US" sz="1200" i="1" dirty="0">
                          <a:latin typeface="Bierstadt"/>
                        </a:rPr>
                        <a:t>Exit readiness/succession</a:t>
                      </a:r>
                    </a:p>
                    <a:p>
                      <a:pPr marL="285750" lvl="0" indent="-285750">
                        <a:buFont typeface="Arial"/>
                        <a:buChar char="•"/>
                      </a:pPr>
                      <a:r>
                        <a:rPr lang="en-US" sz="1200" i="1" dirty="0">
                          <a:latin typeface="Bierstadt"/>
                        </a:rPr>
                        <a:t>Multi-generational conversations</a:t>
                      </a:r>
                    </a:p>
                    <a:p>
                      <a:pPr marL="285750" lvl="0" indent="-285750">
                        <a:buFont typeface="Arial"/>
                        <a:buChar char="•"/>
                      </a:pPr>
                      <a:r>
                        <a:rPr lang="en-US" sz="1200" i="1" dirty="0">
                          <a:latin typeface="Bierstadt"/>
                        </a:rPr>
                        <a:t>Estate and legacy planning</a:t>
                      </a:r>
                    </a:p>
                  </a:txBody>
                  <a:tcPr>
                    <a:lnL w="0">
                      <a:noFill/>
                    </a:lnL>
                    <a:lnR w="0">
                      <a:noFill/>
                    </a:lnR>
                    <a:lnT w="0">
                      <a:noFill/>
                    </a:lnT>
                    <a:lnB w="0" cap="flat" cmpd="sng" algn="ctr">
                      <a:no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200" i="1" dirty="0"/>
                        <a:t>Case studies of successful business owners</a:t>
                      </a:r>
                    </a:p>
                    <a:p>
                      <a:pPr marL="285750" lvl="0" indent="-285750">
                        <a:buFont typeface="Arial"/>
                        <a:buChar char="•"/>
                      </a:pPr>
                      <a:r>
                        <a:rPr lang="en-US" sz="1200" i="1" dirty="0"/>
                        <a:t>Client spotlights</a:t>
                      </a:r>
                    </a:p>
                    <a:p>
                      <a:pPr marL="285750" lvl="0" indent="-285750">
                        <a:buFont typeface="Arial"/>
                        <a:buChar char="•"/>
                      </a:pPr>
                      <a:r>
                        <a:rPr lang="en-US" sz="1200" i="1" dirty="0"/>
                        <a:t>Benefits of benefits (higher employee satisfaction, retention and productivity)</a:t>
                      </a:r>
                    </a:p>
                    <a:p>
                      <a:pPr marL="285750" lvl="0" indent="-285750">
                        <a:buFont typeface="Arial"/>
                        <a:buChar char="•"/>
                      </a:pPr>
                      <a:r>
                        <a:rPr lang="en-US" sz="1200" i="1" dirty="0"/>
                        <a:t>Trends related to benefits</a:t>
                      </a:r>
                    </a:p>
                    <a:p>
                      <a:pPr marL="285750" lvl="0" indent="-285750">
                        <a:buFont typeface="Arial"/>
                        <a:buChar char="•"/>
                      </a:pPr>
                      <a:r>
                        <a:rPr lang="en-US" sz="1200" i="1" dirty="0"/>
                        <a:t>Group retirement </a:t>
                      </a:r>
                      <a:r>
                        <a:rPr lang="en-US" sz="1200" i="1"/>
                        <a:t>savings and the importance of </a:t>
                      </a:r>
                      <a:r>
                        <a:rPr lang="en-US" sz="1200" i="1" dirty="0"/>
                        <a:t>financial wellness for your team</a:t>
                      </a:r>
                    </a:p>
                    <a:p>
                      <a:pPr marL="285750" lvl="0" indent="-285750">
                        <a:buFont typeface="Arial"/>
                        <a:buChar char="•"/>
                      </a:pPr>
                      <a:endParaRPr lang="en-US" sz="1200" dirty="0"/>
                    </a:p>
                  </a:txBody>
                  <a:tcPr>
                    <a:lnL w="0">
                      <a:noFill/>
                    </a:lnL>
                    <a:lnR w="0">
                      <a:noFill/>
                    </a:lnR>
                    <a:lnT w="0">
                      <a:noFill/>
                    </a:lnT>
                    <a:lnB w="0" cap="flat" cmpd="sng" algn="ctr">
                      <a:noFill/>
                      <a:prstDash val="solid"/>
                      <a:round/>
                      <a:headEnd type="none" w="med" len="med"/>
                      <a:tailEnd type="none" w="med" len="med"/>
                    </a:lnB>
                    <a:noFill/>
                  </a:tcPr>
                </a:tc>
                <a:tc>
                  <a:txBody>
                    <a:bodyPr/>
                    <a:lstStyle/>
                    <a:p>
                      <a:pPr marL="285750" lvl="0" indent="-285750">
                        <a:buFont typeface="Arial"/>
                        <a:buChar char="•"/>
                      </a:pPr>
                      <a:r>
                        <a:rPr lang="en-US" sz="1200" b="0" i="1" u="none" strike="noStrike" noProof="0" dirty="0">
                          <a:solidFill>
                            <a:srgbClr val="005F5E"/>
                          </a:solidFill>
                          <a:latin typeface="Bierstadt"/>
                        </a:rPr>
                        <a:t>Corporate insurance strategies</a:t>
                      </a:r>
                    </a:p>
                    <a:p>
                      <a:pPr marL="285750" lvl="0" indent="-285750">
                        <a:buFont typeface="Arial"/>
                        <a:buChar char="•"/>
                      </a:pPr>
                      <a:r>
                        <a:rPr lang="en-US" sz="1200" b="0" i="1" u="none" strike="noStrike" noProof="0">
                          <a:solidFill>
                            <a:srgbClr val="005F5E"/>
                          </a:solidFill>
                          <a:latin typeface="Bierstadt"/>
                        </a:rPr>
                        <a:t>Wealth creation and protection</a:t>
                      </a:r>
                      <a:endParaRPr lang="en-US" sz="1200" b="0" i="1" u="none" strike="noStrike" noProof="0" dirty="0">
                        <a:solidFill>
                          <a:srgbClr val="005F5E"/>
                        </a:solidFill>
                        <a:latin typeface="Bierstadt"/>
                      </a:endParaRPr>
                    </a:p>
                    <a:p>
                      <a:pPr marL="285750" lvl="0" indent="-285750">
                        <a:buFont typeface="Arial"/>
                        <a:buChar char="•"/>
                      </a:pPr>
                      <a:r>
                        <a:rPr lang="en-US" sz="1200" b="0" i="1" u="none" strike="noStrike" noProof="0" dirty="0">
                          <a:solidFill>
                            <a:srgbClr val="005F5E"/>
                          </a:solidFill>
                          <a:latin typeface="Bierstadt"/>
                        </a:rPr>
                        <a:t>Tax planning</a:t>
                      </a:r>
                    </a:p>
                    <a:p>
                      <a:pPr marL="285750" lvl="0" indent="-285750">
                        <a:buFont typeface="Arial"/>
                        <a:buChar char="•"/>
                      </a:pPr>
                      <a:r>
                        <a:rPr lang="en-US" sz="1200" b="0" i="1" u="none" strike="noStrike" noProof="0" dirty="0">
                          <a:solidFill>
                            <a:srgbClr val="005F5E"/>
                          </a:solidFill>
                          <a:latin typeface="Bierstadt"/>
                        </a:rPr>
                        <a:t>To incorporate or not to incorporate?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200" i="1" dirty="0">
                          <a:latin typeface="+mn-lt"/>
                        </a:rPr>
                        <a:t>Balancing competing priorities (work/business and family life)</a:t>
                      </a:r>
                    </a:p>
                    <a:p>
                      <a:pPr marL="0" lvl="0" indent="0">
                        <a:buFont typeface="Arial"/>
                        <a:buNone/>
                      </a:pPr>
                      <a:endParaRPr lang="en-US" sz="1200" b="0" i="0" u="none" strike="noStrike" noProof="0" dirty="0">
                        <a:solidFill>
                          <a:srgbClr val="005F5E"/>
                        </a:solidFill>
                        <a:latin typeface="Bierstadt"/>
                      </a:endParaRPr>
                    </a:p>
                    <a:p>
                      <a:pPr marL="0" lvl="0" indent="0">
                        <a:buNone/>
                      </a:pPr>
                      <a:endParaRPr lang="en-US" sz="1200" b="0" i="0" u="none" strike="noStrike" noProof="0" dirty="0">
                        <a:solidFill>
                          <a:srgbClr val="005F5E"/>
                        </a:solidFill>
                        <a:latin typeface="Bierstadt"/>
                      </a:endParaRPr>
                    </a:p>
                    <a:p>
                      <a:pPr marL="285750" lvl="0" indent="-285750">
                        <a:buFont typeface="Arial"/>
                        <a:buChar char="•"/>
                      </a:pPr>
                      <a:endParaRPr lang="en-US" sz="1200" b="0" i="0" u="none" strike="noStrike" noProof="0" dirty="0">
                        <a:solidFill>
                          <a:srgbClr val="005F5E"/>
                        </a:solidFill>
                        <a:latin typeface="Bierstadt"/>
                      </a:endParaRPr>
                    </a:p>
                    <a:p>
                      <a:pPr marL="285750" lvl="0" indent="-285750">
                        <a:buFont typeface="Arial"/>
                        <a:buChar char="•"/>
                      </a:pPr>
                      <a:endParaRPr lang="en-US" sz="1200" b="0" i="0" u="none" strike="noStrike" noProof="0" dirty="0">
                        <a:solidFill>
                          <a:srgbClr val="005F5E"/>
                        </a:solidFill>
                        <a:latin typeface="Bierstadt"/>
                      </a:endParaRPr>
                    </a:p>
                  </a:txBody>
                  <a:tcPr>
                    <a:lnL w="0">
                      <a:noFill/>
                    </a:lnL>
                    <a:lnR w="0">
                      <a:noFill/>
                    </a:lnR>
                    <a:lnT w="0">
                      <a:noFill/>
                    </a:lnT>
                    <a:lnB w="0" cap="flat" cmpd="sng" algn="ctr">
                      <a:noFill/>
                      <a:prstDash val="solid"/>
                      <a:round/>
                      <a:headEnd type="none" w="med" len="med"/>
                      <a:tailEnd type="none" w="med" len="med"/>
                    </a:lnB>
                    <a:noFill/>
                  </a:tcPr>
                </a:tc>
                <a:tc>
                  <a:txBody>
                    <a:bodyPr/>
                    <a:lstStyle/>
                    <a:p>
                      <a:pPr marL="285750" lvl="0" indent="-285750">
                        <a:buFont typeface="Arial"/>
                        <a:buChar char="•"/>
                      </a:pPr>
                      <a:r>
                        <a:rPr lang="en-US" sz="1200" dirty="0"/>
                        <a:t>Events coverage</a:t>
                      </a:r>
                    </a:p>
                    <a:p>
                      <a:pPr marL="285750" lvl="0" indent="-285750">
                        <a:buFont typeface="Arial"/>
                        <a:buChar char="•"/>
                      </a:pPr>
                      <a:r>
                        <a:rPr lang="en-US" sz="1200" dirty="0"/>
                        <a:t>Community outreach and activities</a:t>
                      </a:r>
                    </a:p>
                    <a:p>
                      <a:pPr marL="285750" lvl="0" indent="-285750" algn="l">
                        <a:buFont typeface="Arial"/>
                        <a:buChar char="•"/>
                      </a:pPr>
                      <a:r>
                        <a:rPr lang="en-US" sz="1200" dirty="0"/>
                        <a:t>Team/advisor spotlights</a:t>
                      </a:r>
                    </a:p>
                    <a:p>
                      <a:pPr marL="285750" lvl="0" indent="-285750" algn="l">
                        <a:buFont typeface="Arial"/>
                        <a:buChar char="•"/>
                      </a:pPr>
                      <a:r>
                        <a:rPr lang="en-US" sz="1200" dirty="0"/>
                        <a:t>Your commitment to clients</a:t>
                      </a:r>
                    </a:p>
                    <a:p>
                      <a:pPr marL="285750" lvl="0" indent="-285750" algn="l">
                        <a:buFont typeface="Arial"/>
                        <a:buChar char="•"/>
                      </a:pPr>
                      <a:r>
                        <a:rPr lang="en-US" sz="1200"/>
                        <a:t>Your process and the benefits of </a:t>
                      </a:r>
                      <a:r>
                        <a:rPr lang="en-US" sz="1200" dirty="0"/>
                        <a:t>working with you</a:t>
                      </a:r>
                    </a:p>
                    <a:p>
                      <a:pPr marL="285750" lvl="0" indent="-285750" algn="l">
                        <a:buFont typeface="Arial"/>
                        <a:buChar char="•"/>
                      </a:pPr>
                      <a:r>
                        <a:rPr lang="en-US" sz="1200" dirty="0"/>
                        <a:t>The importance of non-financial strategies (family communication and </a:t>
                      </a:r>
                      <a:r>
                        <a:rPr lang="en-US" sz="1200"/>
                        <a:t>alignment)</a:t>
                      </a:r>
                      <a:endParaRPr lang="en-US" sz="1200" dirty="0"/>
                    </a:p>
                  </a:txBody>
                  <a:tcPr>
                    <a:lnL w="0">
                      <a:noFill/>
                    </a:lnL>
                    <a:lnR w="0">
                      <a:noFill/>
                    </a:lnR>
                    <a:lnT w="0">
                      <a:noFill/>
                    </a:lnT>
                    <a:lnB w="0" cap="flat" cmpd="sng" algn="ctr">
                      <a:noFill/>
                      <a:prstDash val="solid"/>
                      <a:round/>
                      <a:headEnd type="none" w="med" len="med"/>
                      <a:tailEnd type="none" w="med" len="med"/>
                    </a:lnB>
                    <a:noFill/>
                  </a:tcPr>
                </a:tc>
                <a:extLst>
                  <a:ext uri="{0D108BD9-81ED-4DB2-BD59-A6C34878D82A}">
                    <a16:rowId xmlns:a16="http://schemas.microsoft.com/office/drawing/2014/main" val="2063255735"/>
                  </a:ext>
                </a:extLst>
              </a:tr>
            </a:tbl>
          </a:graphicData>
        </a:graphic>
      </p:graphicFrame>
      <p:sp>
        <p:nvSpPr>
          <p:cNvPr id="3" name="TextBox 2">
            <a:extLst>
              <a:ext uri="{FF2B5EF4-FFF2-40B4-BE49-F238E27FC236}">
                <a16:creationId xmlns:a16="http://schemas.microsoft.com/office/drawing/2014/main" id="{E057A8A9-5DFF-84C9-286D-B090677E4D63}"/>
              </a:ext>
            </a:extLst>
          </p:cNvPr>
          <p:cNvSpPr txBox="1"/>
          <p:nvPr/>
        </p:nvSpPr>
        <p:spPr>
          <a:xfrm>
            <a:off x="508651" y="1810512"/>
            <a:ext cx="11296254" cy="1200329"/>
          </a:xfrm>
          <a:prstGeom prst="rect">
            <a:avLst/>
          </a:prstGeom>
          <a:noFill/>
        </p:spPr>
        <p:txBody>
          <a:bodyPr wrap="square" lIns="91440" tIns="45720" rIns="91440" bIns="45720" rtlCol="0" anchor="t">
            <a:spAutoFit/>
          </a:bodyPr>
          <a:lstStyle/>
          <a:p>
            <a:r>
              <a:rPr lang="en-US" i="1" dirty="0">
                <a:ea typeface="+mn-lt"/>
                <a:cs typeface="+mn-lt"/>
              </a:rPr>
              <a:t>Aim for a balanced mix across your content pillars over time. You don’t need to feature every pillar equally each month, but reviewing the mix can help prevent your content from becoming repetitive or overly focused on one area.</a:t>
            </a:r>
          </a:p>
          <a:p>
            <a:endParaRPr lang="en-CA" dirty="0"/>
          </a:p>
        </p:txBody>
      </p:sp>
      <p:sp>
        <p:nvSpPr>
          <p:cNvPr id="6" name="TextBox 5">
            <a:extLst>
              <a:ext uri="{FF2B5EF4-FFF2-40B4-BE49-F238E27FC236}">
                <a16:creationId xmlns:a16="http://schemas.microsoft.com/office/drawing/2014/main" id="{93D9949E-DEE8-D40E-4390-D8426F0C02A3}"/>
              </a:ext>
            </a:extLst>
          </p:cNvPr>
          <p:cNvSpPr txBox="1">
            <a:spLocks noGrp="1" noRot="1" noMove="1" noResize="1" noEditPoints="1" noAdjustHandles="1" noChangeArrowheads="1" noChangeShapeType="1"/>
          </p:cNvSpPr>
          <p:nvPr/>
        </p:nvSpPr>
        <p:spPr>
          <a:xfrm>
            <a:off x="520397" y="6551385"/>
            <a:ext cx="391583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ea typeface="+mn-lt"/>
                <a:cs typeface="+mn-lt"/>
              </a:rPr>
              <a:t>Developed by </a:t>
            </a:r>
            <a:r>
              <a:rPr lang="en-US" sz="900" dirty="0" err="1">
                <a:ea typeface="+mn-lt"/>
                <a:cs typeface="+mn-lt"/>
              </a:rPr>
              <a:t>SagePath</a:t>
            </a:r>
            <a:r>
              <a:rPr lang="en-US" sz="900" dirty="0">
                <a:ea typeface="+mn-lt"/>
                <a:cs typeface="+mn-lt"/>
              </a:rPr>
              <a:t> Consulting Ltd. Used with permission. </a:t>
            </a:r>
          </a:p>
        </p:txBody>
      </p:sp>
    </p:spTree>
    <p:extLst>
      <p:ext uri="{BB962C8B-B14F-4D97-AF65-F5344CB8AC3E}">
        <p14:creationId xmlns:p14="http://schemas.microsoft.com/office/powerpoint/2010/main" val="2321474375"/>
      </p:ext>
    </p:extLst>
  </p:cSld>
  <p:clrMapOvr>
    <a:masterClrMapping/>
  </p:clrMapOvr>
</p:sld>
</file>

<file path=ppt/theme/theme1.xml><?xml version="1.0" encoding="utf-8"?>
<a:theme xmlns:a="http://schemas.openxmlformats.org/drawingml/2006/main" name="SagePath_Master">
  <a:themeElements>
    <a:clrScheme name="SagePath colors PPT">
      <a:dk1>
        <a:srgbClr val="005F5E"/>
      </a:dk1>
      <a:lt1>
        <a:srgbClr val="FFFFFF"/>
      </a:lt1>
      <a:dk2>
        <a:srgbClr val="512019"/>
      </a:dk2>
      <a:lt2>
        <a:srgbClr val="F3F1F0"/>
      </a:lt2>
      <a:accent1>
        <a:srgbClr val="E6B66B"/>
      </a:accent1>
      <a:accent2>
        <a:srgbClr val="F0E0D0"/>
      </a:accent2>
      <a:accent3>
        <a:srgbClr val="2E5F49"/>
      </a:accent3>
      <a:accent4>
        <a:srgbClr val="B13B3E"/>
      </a:accent4>
      <a:accent5>
        <a:srgbClr val="C37B4D"/>
      </a:accent5>
      <a:accent6>
        <a:srgbClr val="B19A3B"/>
      </a:accent6>
      <a:hlink>
        <a:srgbClr val="C05944"/>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gePath" id="{2F4C1B6B-E891-2041-B596-FA347D43E9F0}" vid="{6B49E52D-8165-624B-982D-6173929F5D98}"/>
    </a:ext>
  </a:extLst>
</a:theme>
</file>

<file path=ppt/theme/theme2.xml><?xml version="1.0" encoding="utf-8"?>
<a:theme xmlns:a="http://schemas.openxmlformats.org/drawingml/2006/main" name="1_SagePath_Master">
  <a:themeElements>
    <a:clrScheme name="SagePath colors PPT">
      <a:dk1>
        <a:srgbClr val="005F5E"/>
      </a:dk1>
      <a:lt1>
        <a:srgbClr val="FFFFFF"/>
      </a:lt1>
      <a:dk2>
        <a:srgbClr val="512019"/>
      </a:dk2>
      <a:lt2>
        <a:srgbClr val="F3F1F0"/>
      </a:lt2>
      <a:accent1>
        <a:srgbClr val="E6B66B"/>
      </a:accent1>
      <a:accent2>
        <a:srgbClr val="F0E0D0"/>
      </a:accent2>
      <a:accent3>
        <a:srgbClr val="2E5F49"/>
      </a:accent3>
      <a:accent4>
        <a:srgbClr val="B13B3E"/>
      </a:accent4>
      <a:accent5>
        <a:srgbClr val="C37B4D"/>
      </a:accent5>
      <a:accent6>
        <a:srgbClr val="B19A3B"/>
      </a:accent6>
      <a:hlink>
        <a:srgbClr val="C05944"/>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gePath" id="{2F4C1B6B-E891-2041-B596-FA347D43E9F0}" vid="{3DF1BAAF-67F9-8144-8C65-03F26BEE00B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2EED3EBC1C7D4E8B91912F4A0F0F8F" ma:contentTypeVersion="19" ma:contentTypeDescription="Create a new document." ma:contentTypeScope="" ma:versionID="55e628143c4f64e266acb5ae1f0cc5a9">
  <xsd:schema xmlns:xsd="http://www.w3.org/2001/XMLSchema" xmlns:xs="http://www.w3.org/2001/XMLSchema" xmlns:p="http://schemas.microsoft.com/office/2006/metadata/properties" xmlns:ns2="bee5fc92-0a39-4128-9578-3b52350b9523" xmlns:ns3="229dc6dd-377d-4468-ad63-0d395bb7d10d" targetNamespace="http://schemas.microsoft.com/office/2006/metadata/properties" ma:root="true" ma:fieldsID="27cb71f966c06f5979803f05c4719d57" ns2:_="" ns3:_="">
    <xsd:import namespace="bee5fc92-0a39-4128-9578-3b52350b9523"/>
    <xsd:import namespace="229dc6dd-377d-4468-ad63-0d395bb7d1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Not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element ref="ns2:Status"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e5fc92-0a39-4128-9578-3b52350b95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Notes" ma:index="11" nillable="true" ma:displayName="Notes" ma:format="Dropdown" ma:internalName="Notes">
      <xsd:simpleType>
        <xsd:restriction base="dms:Text">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beffb94-d1c0-4d4f-91e3-7893d45ea3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Status" ma:index="22" nillable="true" ma:displayName="Status" ma:format="Dropdown" ma:internalName="Status">
      <xsd:simpleType>
        <xsd:restriction base="dms:Choice">
          <xsd:enumeration value="Editing &amp; Review"/>
          <xsd:enumeration value="Testng"/>
          <xsd:enumeration value="Ready for Production"/>
          <xsd:enumeration value="Rough version/idea"/>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9dc6dd-377d-4468-ad63-0d395bb7d1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2efc0d8-e37f-42e5-9aa0-69a6f752cf10}" ma:internalName="TaxCatchAll" ma:showField="CatchAllData" ma:web="229dc6dd-377d-4468-ad63-0d395bb7d10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bee5fc92-0a39-4128-9578-3b52350b9523" xsi:nil="true"/>
    <lcf76f155ced4ddcb4097134ff3c332f xmlns="bee5fc92-0a39-4128-9578-3b52350b9523">
      <Terms xmlns="http://schemas.microsoft.com/office/infopath/2007/PartnerControls"/>
    </lcf76f155ced4ddcb4097134ff3c332f>
    <TaxCatchAll xmlns="229dc6dd-377d-4468-ad63-0d395bb7d10d" xsi:nil="true"/>
    <SharedWithUsers xmlns="229dc6dd-377d-4468-ad63-0d395bb7d10d">
      <UserInfo>
        <DisplayName>Michael Campbell</DisplayName>
        <AccountId>9</AccountId>
        <AccountType/>
      </UserInfo>
    </SharedWithUsers>
    <Status xmlns="bee5fc92-0a39-4128-9578-3b52350b9523" xsi:nil="true"/>
  </documentManagement>
</p:properties>
</file>

<file path=customXml/itemProps1.xml><?xml version="1.0" encoding="utf-8"?>
<ds:datastoreItem xmlns:ds="http://schemas.openxmlformats.org/officeDocument/2006/customXml" ds:itemID="{CCBA5BC1-5481-473F-9002-182AE59F01B4}">
  <ds:schemaRefs>
    <ds:schemaRef ds:uri="http://schemas.microsoft.com/sharepoint/v3/contenttype/forms"/>
  </ds:schemaRefs>
</ds:datastoreItem>
</file>

<file path=customXml/itemProps2.xml><?xml version="1.0" encoding="utf-8"?>
<ds:datastoreItem xmlns:ds="http://schemas.openxmlformats.org/officeDocument/2006/customXml" ds:itemID="{EAB368E8-787E-4E55-AF43-47AC68019F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e5fc92-0a39-4128-9578-3b52350b9523"/>
    <ds:schemaRef ds:uri="229dc6dd-377d-4468-ad63-0d395bb7d1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D6F4F0-350A-4E69-B5CD-E869918B25DB}">
  <ds:schemaRefs>
    <ds:schemaRef ds:uri="bee5fc92-0a39-4128-9578-3b52350b9523"/>
    <ds:schemaRef ds:uri="http://purl.org/dc/dcmitype/"/>
    <ds:schemaRef ds:uri="http://schemas.openxmlformats.org/package/2006/metadata/core-properties"/>
    <ds:schemaRef ds:uri="http://www.w3.org/XML/1998/namespace"/>
    <ds:schemaRef ds:uri="229dc6dd-377d-4468-ad63-0d395bb7d10d"/>
    <ds:schemaRef ds:uri="http://schemas.microsoft.com/office/infopath/2007/PartnerControls"/>
    <ds:schemaRef ds:uri="http://schemas.microsoft.com/office/2006/documentManagement/types"/>
    <ds:schemaRef ds:uri="http://purl.org/dc/term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SagePath_Master</Template>
  <TotalTime>415</TotalTime>
  <Words>1741</Words>
  <Application>Microsoft Office PowerPoint</Application>
  <PresentationFormat>Widescreen</PresentationFormat>
  <Paragraphs>133</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SagePath_Master</vt:lpstr>
      <vt:lpstr>1_SagePath_Master</vt:lpstr>
      <vt:lpstr>[Organization name] social media strategy</vt:lpstr>
      <vt:lpstr>How to use this strategy deck</vt:lpstr>
      <vt:lpstr>Goals</vt:lpstr>
      <vt:lpstr>Strategy</vt:lpstr>
      <vt:lpstr>Audience</vt:lpstr>
      <vt:lpstr>Platform strategy</vt:lpstr>
      <vt:lpstr>We want to be where our audience is!</vt:lpstr>
      <vt:lpstr>Content strategy</vt:lpstr>
      <vt:lpstr>Content pillars</vt:lpstr>
      <vt:lpstr>Posting frequency and consistency</vt:lpstr>
      <vt:lpstr>Measuring success</vt:lpstr>
      <vt:lpstr>What shapes your perspective?</vt:lpstr>
      <vt:lpstr>Your strategy at-a-glance</vt:lpstr>
      <vt:lpstr>Your strategy at-a-glance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Minimum input – Maximum output</dc:title>
  <dc:creator>brian ready</dc:creator>
  <cp:lastModifiedBy>Emily Dolmage</cp:lastModifiedBy>
  <cp:revision>1146</cp:revision>
  <dcterms:created xsi:type="dcterms:W3CDTF">2023-12-07T15:24:19Z</dcterms:created>
  <dcterms:modified xsi:type="dcterms:W3CDTF">2026-07-24T14:41:45Z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0x010100AB2EED3EBC1C7D4E8B91912F4A0F0F8F</vt:lpwstr>
  </property>
  <property fmtid="{D5CDD505-2E9C-101B-9397-08002B2CF9AE}" pid="3" name="MediaServiceImageTags">
    <vt:lpwstr/>
  </property>
</Properties>
</file>